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45"/>
  </p:notesMasterIdLst>
  <p:handoutMasterIdLst>
    <p:handoutMasterId r:id="rId46"/>
  </p:handoutMasterIdLst>
  <p:sldIdLst>
    <p:sldId id="289" r:id="rId2"/>
    <p:sldId id="324" r:id="rId3"/>
    <p:sldId id="325" r:id="rId4"/>
    <p:sldId id="296" r:id="rId5"/>
    <p:sldId id="313" r:id="rId6"/>
    <p:sldId id="314" r:id="rId7"/>
    <p:sldId id="315" r:id="rId8"/>
    <p:sldId id="312" r:id="rId9"/>
    <p:sldId id="316" r:id="rId10"/>
    <p:sldId id="297" r:id="rId11"/>
    <p:sldId id="317" r:id="rId12"/>
    <p:sldId id="298" r:id="rId13"/>
    <p:sldId id="318" r:id="rId14"/>
    <p:sldId id="291" r:id="rId15"/>
    <p:sldId id="295" r:id="rId16"/>
    <p:sldId id="303" r:id="rId17"/>
    <p:sldId id="306" r:id="rId18"/>
    <p:sldId id="323" r:id="rId19"/>
    <p:sldId id="299" r:id="rId20"/>
    <p:sldId id="300" r:id="rId21"/>
    <p:sldId id="301" r:id="rId22"/>
    <p:sldId id="305" r:id="rId23"/>
    <p:sldId id="302" r:id="rId24"/>
    <p:sldId id="304" r:id="rId25"/>
    <p:sldId id="310" r:id="rId26"/>
    <p:sldId id="31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26" r:id="rId40"/>
    <p:sldId id="327" r:id="rId41"/>
    <p:sldId id="328" r:id="rId42"/>
    <p:sldId id="320" r:id="rId43"/>
    <p:sldId id="322" r:id="rId44"/>
  </p:sldIdLst>
  <p:sldSz cx="9144000" cy="6858000" type="screen4x3"/>
  <p:notesSz cx="6858000" cy="9296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86125" autoAdjust="0"/>
  </p:normalViewPr>
  <p:slideViewPr>
    <p:cSldViewPr>
      <p:cViewPr varScale="1">
        <p:scale>
          <a:sx n="65" d="100"/>
          <a:sy n="65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B4165239-CCCA-4E54-9D11-0354D25CB5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2200" y="685800"/>
            <a:ext cx="46736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12ECEE1-D905-4A82-ACA0-E1426AFD461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25C0A2-4A46-44E8-BF20-FA5774074F00}" type="slidenum">
              <a:rPr lang="en-AU" smtClean="0">
                <a:latin typeface="Arial" charset="0"/>
              </a:rPr>
              <a:pPr/>
              <a:t>1</a:t>
            </a:fld>
            <a:endParaRPr lang="en-AU" smtClean="0">
              <a:latin typeface="Arial" charset="0"/>
            </a:endParaRPr>
          </a:p>
        </p:txBody>
      </p:sp>
      <p:sp>
        <p:nvSpPr>
          <p:cNvPr id="15363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5364" name="Rectangle 2051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F9915CA-FA63-409B-A773-981ED23F7A23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10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91C44CA-7FA1-4ACF-8979-18C29559355F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11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79EC3E-1D5E-412B-97DF-19BC0BAA420E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12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BD18A55-1945-4A19-A93C-F4E03F11C8A2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13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400A21-2F94-4D7C-9A0F-F456B003BB30}" type="slidenum">
              <a:rPr lang="en-AU" smtClean="0">
                <a:latin typeface="Arial" charset="0"/>
              </a:rPr>
              <a:pPr/>
              <a:t>14</a:t>
            </a:fld>
            <a:endParaRPr lang="en-AU" smtClean="0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2140EB4-6D3B-4D78-8DF0-06D87F4EF15D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15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309EAAC-7316-44BE-868D-74428A0DEDB7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16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9EF6F6C-C108-4D73-9EF7-A1AC7E4C04A2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17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79D2F52-0BFA-46AE-93D9-C715866FA998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18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2B8885A-530A-4A96-821F-10D57DC83171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19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CBAF72-55D6-4238-AAA9-B44E50176D88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044CCE-CBB5-475C-9BFD-5933A96009FD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20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51D29B7-C616-4946-919A-9E97C46D7182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21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10F6871-4BF8-431F-9016-56903CC39C21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22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EE8689-42B4-4974-B8F9-9E9F5FAEA7D7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23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426AE9A-71D6-4916-89B9-17AD1D244E34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24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C0B3706-54C0-4D88-8FEF-3EB03C1F4396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25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26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27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28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29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A8EA380-534A-430D-A5DD-F27A6ED4DF96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30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31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32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33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34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35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36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37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B0E380F-C5EB-4DC2-B84D-D2375F1B5D4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38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42D80DC-EFCA-4C08-B2FD-77C222D5A37C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39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C52D072-B9BF-4B4D-B515-00F1F864BD4A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4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2D89623-1709-443B-8F6B-D75F1331E2E3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40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93868E-F53C-4BA9-95D1-C30A06E4A5D0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41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B84F599-BBBE-4C6A-9049-DDAC769AD32C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42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dirty="0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090862A7-C40F-4E2D-B8F2-748A8A821B5B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43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15715" name="Rectangle 2050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2200" y="685800"/>
            <a:ext cx="4673600" cy="35052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6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419600"/>
            <a:ext cx="5029200" cy="4191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B4FD84E-0643-41E8-A703-8CC321C10523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5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3857151-55F3-4186-9D6D-9D46A1322490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6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351E333-9032-4A1E-BDF9-024F3ACCEC53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7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D7DC1EC-F2FE-4DCD-A16A-6A7A41BDB212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8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 txBox="1">
            <a:spLocks noGrp="1" noChangeArrowheads="1"/>
          </p:cNvSpPr>
          <p:nvPr/>
        </p:nvSpPr>
        <p:spPr bwMode="auto">
          <a:xfrm>
            <a:off x="3886200" y="8839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435E39F-240F-46B5-8393-9ACA64E6A5C5}" type="slidenum">
              <a:rPr lang="en-AU" sz="1200" b="0">
                <a:solidFill>
                  <a:schemeClr val="bg2"/>
                </a:solidFill>
                <a:latin typeface="Arial" charset="0"/>
              </a:rPr>
              <a:pPr algn="r"/>
              <a:t>9</a:t>
            </a:fld>
            <a:endParaRPr lang="en-AU" sz="1200" b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solidFill>
            <a:srgbClr val="FFFFFF"/>
          </a:solidFill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416425"/>
            <a:ext cx="5029200" cy="41830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AU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>
            <a:spLocks noChangeArrowheads="1"/>
          </p:cNvSpPr>
          <p:nvPr/>
        </p:nvSpPr>
        <p:spPr bwMode="auto">
          <a:xfrm flipV="1">
            <a:off x="315913" y="3260725"/>
            <a:ext cx="8693150" cy="55563"/>
          </a:xfrm>
          <a:prstGeom prst="rect">
            <a:avLst/>
          </a:prstGeom>
          <a:gradFill rotWithShape="0">
            <a:gsLst>
              <a:gs pos="0">
                <a:srgbClr val="3300FF">
                  <a:gamma/>
                  <a:tint val="0"/>
                  <a:invGamma/>
                </a:srgbClr>
              </a:gs>
              <a:gs pos="100000">
                <a:srgbClr val="3300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1032"/>
          <p:cNvSpPr>
            <a:spLocks noChangeArrowheads="1"/>
          </p:cNvSpPr>
          <p:nvPr/>
        </p:nvSpPr>
        <p:spPr bwMode="auto">
          <a:xfrm>
            <a:off x="3417888" y="2900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6" name="Group 1033"/>
          <p:cNvGrpSpPr>
            <a:grpSpLocks/>
          </p:cNvGrpSpPr>
          <p:nvPr/>
        </p:nvGrpSpPr>
        <p:grpSpPr bwMode="auto">
          <a:xfrm>
            <a:off x="6477000" y="228600"/>
            <a:ext cx="2425700" cy="1058863"/>
            <a:chOff x="4080" y="144"/>
            <a:chExt cx="1528" cy="667"/>
          </a:xfrm>
        </p:grpSpPr>
        <p:sp>
          <p:nvSpPr>
            <p:cNvPr id="7" name="Rectangle 1034"/>
            <p:cNvSpPr>
              <a:spLocks noChangeArrowheads="1"/>
            </p:cNvSpPr>
            <p:nvPr userDrawn="1"/>
          </p:nvSpPr>
          <p:spPr bwMode="auto">
            <a:xfrm>
              <a:off x="4080" y="144"/>
              <a:ext cx="1454" cy="66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Freeform 1035"/>
            <p:cNvSpPr>
              <a:spLocks/>
            </p:cNvSpPr>
            <p:nvPr userDrawn="1"/>
          </p:nvSpPr>
          <p:spPr bwMode="auto">
            <a:xfrm>
              <a:off x="4115" y="539"/>
              <a:ext cx="244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13" y="4541"/>
                </a:cxn>
                <a:cxn ang="0">
                  <a:pos x="1871" y="4541"/>
                </a:cxn>
                <a:cxn ang="0">
                  <a:pos x="0" y="0"/>
                </a:cxn>
              </a:cxnLst>
              <a:rect l="0" t="0" r="r" b="b"/>
              <a:pathLst>
                <a:path w="5613" h="4541">
                  <a:moveTo>
                    <a:pt x="0" y="0"/>
                  </a:moveTo>
                  <a:lnTo>
                    <a:pt x="5613" y="4541"/>
                  </a:lnTo>
                  <a:lnTo>
                    <a:pt x="1871" y="45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Freeform 1036"/>
            <p:cNvSpPr>
              <a:spLocks/>
            </p:cNvSpPr>
            <p:nvPr userDrawn="1"/>
          </p:nvSpPr>
          <p:spPr bwMode="auto">
            <a:xfrm>
              <a:off x="4115" y="539"/>
              <a:ext cx="244" cy="1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13" y="4541"/>
                </a:cxn>
                <a:cxn ang="0">
                  <a:pos x="1871" y="4541"/>
                </a:cxn>
                <a:cxn ang="0">
                  <a:pos x="0" y="0"/>
                </a:cxn>
              </a:cxnLst>
              <a:rect l="0" t="0" r="r" b="b"/>
              <a:pathLst>
                <a:path w="5613" h="4541">
                  <a:moveTo>
                    <a:pt x="0" y="0"/>
                  </a:moveTo>
                  <a:lnTo>
                    <a:pt x="5613" y="4541"/>
                  </a:lnTo>
                  <a:lnTo>
                    <a:pt x="1871" y="4541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1037"/>
            <p:cNvSpPr>
              <a:spLocks/>
            </p:cNvSpPr>
            <p:nvPr userDrawn="1"/>
          </p:nvSpPr>
          <p:spPr bwMode="auto">
            <a:xfrm>
              <a:off x="4115" y="539"/>
              <a:ext cx="244" cy="168"/>
            </a:xfrm>
            <a:custGeom>
              <a:avLst/>
              <a:gdLst/>
              <a:ahLst/>
              <a:cxnLst>
                <a:cxn ang="0">
                  <a:pos x="3741" y="0"/>
                </a:cxn>
                <a:cxn ang="0">
                  <a:pos x="5613" y="4541"/>
                </a:cxn>
                <a:cxn ang="0">
                  <a:pos x="0" y="0"/>
                </a:cxn>
                <a:cxn ang="0">
                  <a:pos x="3741" y="0"/>
                </a:cxn>
              </a:cxnLst>
              <a:rect l="0" t="0" r="r" b="b"/>
              <a:pathLst>
                <a:path w="5613" h="4541">
                  <a:moveTo>
                    <a:pt x="3741" y="0"/>
                  </a:moveTo>
                  <a:lnTo>
                    <a:pt x="5613" y="4541"/>
                  </a:lnTo>
                  <a:lnTo>
                    <a:pt x="0" y="0"/>
                  </a:lnTo>
                  <a:lnTo>
                    <a:pt x="3741" y="0"/>
                  </a:lnTo>
                  <a:close/>
                </a:path>
              </a:pathLst>
            </a:custGeom>
            <a:solidFill>
              <a:srgbClr val="33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1038"/>
            <p:cNvSpPr>
              <a:spLocks/>
            </p:cNvSpPr>
            <p:nvPr userDrawn="1"/>
          </p:nvSpPr>
          <p:spPr bwMode="auto">
            <a:xfrm>
              <a:off x="4115" y="539"/>
              <a:ext cx="244" cy="168"/>
            </a:xfrm>
            <a:custGeom>
              <a:avLst/>
              <a:gdLst/>
              <a:ahLst/>
              <a:cxnLst>
                <a:cxn ang="0">
                  <a:pos x="3741" y="0"/>
                </a:cxn>
                <a:cxn ang="0">
                  <a:pos x="5613" y="4541"/>
                </a:cxn>
                <a:cxn ang="0">
                  <a:pos x="0" y="0"/>
                </a:cxn>
                <a:cxn ang="0">
                  <a:pos x="3741" y="0"/>
                </a:cxn>
              </a:cxnLst>
              <a:rect l="0" t="0" r="r" b="b"/>
              <a:pathLst>
                <a:path w="5613" h="4541">
                  <a:moveTo>
                    <a:pt x="3741" y="0"/>
                  </a:moveTo>
                  <a:lnTo>
                    <a:pt x="5613" y="4541"/>
                  </a:lnTo>
                  <a:lnTo>
                    <a:pt x="0" y="0"/>
                  </a:lnTo>
                  <a:lnTo>
                    <a:pt x="3741" y="0"/>
                  </a:lnTo>
                </a:path>
              </a:pathLst>
            </a:custGeom>
            <a:noFill/>
            <a:ln w="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1039"/>
            <p:cNvSpPr>
              <a:spLocks/>
            </p:cNvSpPr>
            <p:nvPr userDrawn="1"/>
          </p:nvSpPr>
          <p:spPr bwMode="auto">
            <a:xfrm>
              <a:off x="4197" y="371"/>
              <a:ext cx="162" cy="168"/>
            </a:xfrm>
            <a:custGeom>
              <a:avLst/>
              <a:gdLst/>
              <a:ahLst/>
              <a:cxnLst>
                <a:cxn ang="0">
                  <a:pos x="1870" y="4541"/>
                </a:cxn>
                <a:cxn ang="0">
                  <a:pos x="0" y="0"/>
                </a:cxn>
                <a:cxn ang="0">
                  <a:pos x="3742" y="0"/>
                </a:cxn>
                <a:cxn ang="0">
                  <a:pos x="1870" y="4541"/>
                </a:cxn>
              </a:cxnLst>
              <a:rect l="0" t="0" r="r" b="b"/>
              <a:pathLst>
                <a:path w="3742" h="4541">
                  <a:moveTo>
                    <a:pt x="1870" y="4541"/>
                  </a:moveTo>
                  <a:lnTo>
                    <a:pt x="0" y="0"/>
                  </a:lnTo>
                  <a:lnTo>
                    <a:pt x="3742" y="0"/>
                  </a:lnTo>
                  <a:lnTo>
                    <a:pt x="1870" y="4541"/>
                  </a:lnTo>
                  <a:close/>
                </a:path>
              </a:pathLst>
            </a:custGeom>
            <a:solidFill>
              <a:srgbClr val="33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040"/>
            <p:cNvSpPr>
              <a:spLocks/>
            </p:cNvSpPr>
            <p:nvPr userDrawn="1"/>
          </p:nvSpPr>
          <p:spPr bwMode="auto">
            <a:xfrm>
              <a:off x="4197" y="371"/>
              <a:ext cx="162" cy="168"/>
            </a:xfrm>
            <a:custGeom>
              <a:avLst/>
              <a:gdLst/>
              <a:ahLst/>
              <a:cxnLst>
                <a:cxn ang="0">
                  <a:pos x="1870" y="4541"/>
                </a:cxn>
                <a:cxn ang="0">
                  <a:pos x="0" y="0"/>
                </a:cxn>
                <a:cxn ang="0">
                  <a:pos x="3742" y="0"/>
                </a:cxn>
                <a:cxn ang="0">
                  <a:pos x="1870" y="4541"/>
                </a:cxn>
              </a:cxnLst>
              <a:rect l="0" t="0" r="r" b="b"/>
              <a:pathLst>
                <a:path w="3742" h="4541">
                  <a:moveTo>
                    <a:pt x="1870" y="4541"/>
                  </a:moveTo>
                  <a:lnTo>
                    <a:pt x="0" y="0"/>
                  </a:lnTo>
                  <a:lnTo>
                    <a:pt x="3742" y="0"/>
                  </a:lnTo>
                  <a:lnTo>
                    <a:pt x="1870" y="4541"/>
                  </a:lnTo>
                </a:path>
              </a:pathLst>
            </a:custGeom>
            <a:noFill/>
            <a:ln w="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1041"/>
            <p:cNvSpPr>
              <a:spLocks/>
            </p:cNvSpPr>
            <p:nvPr userDrawn="1"/>
          </p:nvSpPr>
          <p:spPr bwMode="auto">
            <a:xfrm>
              <a:off x="4115" y="371"/>
              <a:ext cx="163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3741" y="4541"/>
                </a:cxn>
                <a:cxn ang="0">
                  <a:pos x="0" y="4541"/>
                </a:cxn>
                <a:cxn ang="0">
                  <a:pos x="1871" y="0"/>
                </a:cxn>
              </a:cxnLst>
              <a:rect l="0" t="0" r="r" b="b"/>
              <a:pathLst>
                <a:path w="3741" h="4541">
                  <a:moveTo>
                    <a:pt x="1871" y="0"/>
                  </a:moveTo>
                  <a:lnTo>
                    <a:pt x="3741" y="4541"/>
                  </a:lnTo>
                  <a:lnTo>
                    <a:pt x="0" y="4541"/>
                  </a:lnTo>
                  <a:lnTo>
                    <a:pt x="1871" y="0"/>
                  </a:lnTo>
                  <a:close/>
                </a:path>
              </a:pathLst>
            </a:custGeom>
            <a:solidFill>
              <a:srgbClr val="33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1042"/>
            <p:cNvSpPr>
              <a:spLocks/>
            </p:cNvSpPr>
            <p:nvPr userDrawn="1"/>
          </p:nvSpPr>
          <p:spPr bwMode="auto">
            <a:xfrm>
              <a:off x="4115" y="371"/>
              <a:ext cx="163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3741" y="4541"/>
                </a:cxn>
                <a:cxn ang="0">
                  <a:pos x="0" y="4541"/>
                </a:cxn>
                <a:cxn ang="0">
                  <a:pos x="1871" y="0"/>
                </a:cxn>
              </a:cxnLst>
              <a:rect l="0" t="0" r="r" b="b"/>
              <a:pathLst>
                <a:path w="3741" h="4541">
                  <a:moveTo>
                    <a:pt x="1871" y="0"/>
                  </a:moveTo>
                  <a:lnTo>
                    <a:pt x="3741" y="4541"/>
                  </a:lnTo>
                  <a:lnTo>
                    <a:pt x="0" y="4541"/>
                  </a:lnTo>
                  <a:lnTo>
                    <a:pt x="1871" y="0"/>
                  </a:lnTo>
                </a:path>
              </a:pathLst>
            </a:custGeom>
            <a:noFill/>
            <a:ln w="0">
              <a:solidFill>
                <a:srgbClr val="33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1043"/>
            <p:cNvSpPr>
              <a:spLocks/>
            </p:cNvSpPr>
            <p:nvPr userDrawn="1"/>
          </p:nvSpPr>
          <p:spPr bwMode="auto">
            <a:xfrm>
              <a:off x="4441" y="371"/>
              <a:ext cx="244" cy="168"/>
            </a:xfrm>
            <a:custGeom>
              <a:avLst/>
              <a:gdLst/>
              <a:ahLst/>
              <a:cxnLst>
                <a:cxn ang="0">
                  <a:pos x="5613" y="0"/>
                </a:cxn>
                <a:cxn ang="0">
                  <a:pos x="0" y="4541"/>
                </a:cxn>
                <a:cxn ang="0">
                  <a:pos x="3742" y="4541"/>
                </a:cxn>
                <a:cxn ang="0">
                  <a:pos x="5613" y="0"/>
                </a:cxn>
              </a:cxnLst>
              <a:rect l="0" t="0" r="r" b="b"/>
              <a:pathLst>
                <a:path w="5613" h="4541">
                  <a:moveTo>
                    <a:pt x="5613" y="0"/>
                  </a:moveTo>
                  <a:lnTo>
                    <a:pt x="0" y="4541"/>
                  </a:lnTo>
                  <a:lnTo>
                    <a:pt x="3742" y="4541"/>
                  </a:lnTo>
                  <a:lnTo>
                    <a:pt x="5613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044"/>
            <p:cNvSpPr>
              <a:spLocks/>
            </p:cNvSpPr>
            <p:nvPr userDrawn="1"/>
          </p:nvSpPr>
          <p:spPr bwMode="auto">
            <a:xfrm>
              <a:off x="4441" y="371"/>
              <a:ext cx="244" cy="168"/>
            </a:xfrm>
            <a:custGeom>
              <a:avLst/>
              <a:gdLst/>
              <a:ahLst/>
              <a:cxnLst>
                <a:cxn ang="0">
                  <a:pos x="5613" y="0"/>
                </a:cxn>
                <a:cxn ang="0">
                  <a:pos x="0" y="4541"/>
                </a:cxn>
                <a:cxn ang="0">
                  <a:pos x="3742" y="4541"/>
                </a:cxn>
                <a:cxn ang="0">
                  <a:pos x="5613" y="0"/>
                </a:cxn>
              </a:cxnLst>
              <a:rect l="0" t="0" r="r" b="b"/>
              <a:pathLst>
                <a:path w="5613" h="4541">
                  <a:moveTo>
                    <a:pt x="5613" y="0"/>
                  </a:moveTo>
                  <a:lnTo>
                    <a:pt x="0" y="4541"/>
                  </a:lnTo>
                  <a:lnTo>
                    <a:pt x="3742" y="4541"/>
                  </a:lnTo>
                  <a:lnTo>
                    <a:pt x="5613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Freeform 1045"/>
            <p:cNvSpPr>
              <a:spLocks/>
            </p:cNvSpPr>
            <p:nvPr userDrawn="1"/>
          </p:nvSpPr>
          <p:spPr bwMode="auto">
            <a:xfrm>
              <a:off x="4441" y="371"/>
              <a:ext cx="244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0" y="4541"/>
                </a:cxn>
                <a:cxn ang="0">
                  <a:pos x="5613" y="0"/>
                </a:cxn>
                <a:cxn ang="0">
                  <a:pos x="1871" y="0"/>
                </a:cxn>
              </a:cxnLst>
              <a:rect l="0" t="0" r="r" b="b"/>
              <a:pathLst>
                <a:path w="5613" h="4541">
                  <a:moveTo>
                    <a:pt x="1871" y="0"/>
                  </a:moveTo>
                  <a:lnTo>
                    <a:pt x="0" y="4541"/>
                  </a:lnTo>
                  <a:lnTo>
                    <a:pt x="5613" y="0"/>
                  </a:lnTo>
                  <a:lnTo>
                    <a:pt x="187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Freeform 1046"/>
            <p:cNvSpPr>
              <a:spLocks/>
            </p:cNvSpPr>
            <p:nvPr userDrawn="1"/>
          </p:nvSpPr>
          <p:spPr bwMode="auto">
            <a:xfrm>
              <a:off x="4441" y="371"/>
              <a:ext cx="244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0" y="4541"/>
                </a:cxn>
                <a:cxn ang="0">
                  <a:pos x="5613" y="0"/>
                </a:cxn>
                <a:cxn ang="0">
                  <a:pos x="1871" y="0"/>
                </a:cxn>
              </a:cxnLst>
              <a:rect l="0" t="0" r="r" b="b"/>
              <a:pathLst>
                <a:path w="5613" h="4541">
                  <a:moveTo>
                    <a:pt x="1871" y="0"/>
                  </a:moveTo>
                  <a:lnTo>
                    <a:pt x="0" y="4541"/>
                  </a:lnTo>
                  <a:lnTo>
                    <a:pt x="5613" y="0"/>
                  </a:lnTo>
                  <a:lnTo>
                    <a:pt x="1871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Freeform 1047"/>
            <p:cNvSpPr>
              <a:spLocks/>
            </p:cNvSpPr>
            <p:nvPr userDrawn="1"/>
          </p:nvSpPr>
          <p:spPr bwMode="auto">
            <a:xfrm>
              <a:off x="4441" y="203"/>
              <a:ext cx="162" cy="168"/>
            </a:xfrm>
            <a:custGeom>
              <a:avLst/>
              <a:gdLst/>
              <a:ahLst/>
              <a:cxnLst>
                <a:cxn ang="0">
                  <a:pos x="1871" y="4540"/>
                </a:cxn>
                <a:cxn ang="0">
                  <a:pos x="3742" y="0"/>
                </a:cxn>
                <a:cxn ang="0">
                  <a:pos x="0" y="0"/>
                </a:cxn>
                <a:cxn ang="0">
                  <a:pos x="1871" y="4540"/>
                </a:cxn>
              </a:cxnLst>
              <a:rect l="0" t="0" r="r" b="b"/>
              <a:pathLst>
                <a:path w="3742" h="4540">
                  <a:moveTo>
                    <a:pt x="1871" y="4540"/>
                  </a:moveTo>
                  <a:lnTo>
                    <a:pt x="3742" y="0"/>
                  </a:lnTo>
                  <a:lnTo>
                    <a:pt x="0" y="0"/>
                  </a:lnTo>
                  <a:lnTo>
                    <a:pt x="1871" y="454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Freeform 1048"/>
            <p:cNvSpPr>
              <a:spLocks/>
            </p:cNvSpPr>
            <p:nvPr userDrawn="1"/>
          </p:nvSpPr>
          <p:spPr bwMode="auto">
            <a:xfrm>
              <a:off x="4441" y="203"/>
              <a:ext cx="162" cy="168"/>
            </a:xfrm>
            <a:custGeom>
              <a:avLst/>
              <a:gdLst/>
              <a:ahLst/>
              <a:cxnLst>
                <a:cxn ang="0">
                  <a:pos x="1871" y="4540"/>
                </a:cxn>
                <a:cxn ang="0">
                  <a:pos x="3742" y="0"/>
                </a:cxn>
                <a:cxn ang="0">
                  <a:pos x="0" y="0"/>
                </a:cxn>
                <a:cxn ang="0">
                  <a:pos x="1871" y="4540"/>
                </a:cxn>
              </a:cxnLst>
              <a:rect l="0" t="0" r="r" b="b"/>
              <a:pathLst>
                <a:path w="3742" h="4540">
                  <a:moveTo>
                    <a:pt x="1871" y="4540"/>
                  </a:moveTo>
                  <a:lnTo>
                    <a:pt x="3742" y="0"/>
                  </a:lnTo>
                  <a:lnTo>
                    <a:pt x="0" y="0"/>
                  </a:lnTo>
                  <a:lnTo>
                    <a:pt x="1871" y="4540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Freeform 1049"/>
            <p:cNvSpPr>
              <a:spLocks/>
            </p:cNvSpPr>
            <p:nvPr userDrawn="1"/>
          </p:nvSpPr>
          <p:spPr bwMode="auto">
            <a:xfrm>
              <a:off x="4522" y="203"/>
              <a:ext cx="163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0" y="4540"/>
                </a:cxn>
                <a:cxn ang="0">
                  <a:pos x="3742" y="4540"/>
                </a:cxn>
                <a:cxn ang="0">
                  <a:pos x="1871" y="0"/>
                </a:cxn>
              </a:cxnLst>
              <a:rect l="0" t="0" r="r" b="b"/>
              <a:pathLst>
                <a:path w="3742" h="4540">
                  <a:moveTo>
                    <a:pt x="1871" y="0"/>
                  </a:moveTo>
                  <a:lnTo>
                    <a:pt x="0" y="4540"/>
                  </a:lnTo>
                  <a:lnTo>
                    <a:pt x="3742" y="4540"/>
                  </a:lnTo>
                  <a:lnTo>
                    <a:pt x="1871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Rectangle 1050"/>
            <p:cNvSpPr>
              <a:spLocks noChangeArrowheads="1"/>
            </p:cNvSpPr>
            <p:nvPr userDrawn="1"/>
          </p:nvSpPr>
          <p:spPr bwMode="auto">
            <a:xfrm>
              <a:off x="4735" y="332"/>
              <a:ext cx="873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defRPr/>
              </a:pPr>
              <a:r>
                <a:rPr lang="en-AU" sz="2900" i="1">
                  <a:solidFill>
                    <a:srgbClr val="0000FF"/>
                  </a:solidFill>
                  <a:latin typeface="Arial" pitchFamily="34" charset="0"/>
                </a:rPr>
                <a:t>AFAS</a:t>
              </a:r>
              <a:endParaRPr lang="en-AU" b="0"/>
            </a:p>
          </p:txBody>
        </p:sp>
        <p:sp>
          <p:nvSpPr>
            <p:cNvPr id="24" name="Rectangle 1051"/>
            <p:cNvSpPr>
              <a:spLocks noChangeArrowheads="1"/>
            </p:cNvSpPr>
            <p:nvPr userDrawn="1"/>
          </p:nvSpPr>
          <p:spPr bwMode="auto">
            <a:xfrm>
              <a:off x="4440" y="604"/>
              <a:ext cx="1053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defRPr/>
              </a:pPr>
              <a:r>
                <a:rPr lang="en-AU" sz="600">
                  <a:solidFill>
                    <a:srgbClr val="0000FF"/>
                  </a:solidFill>
                  <a:latin typeface="Arial" pitchFamily="34" charset="0"/>
                </a:rPr>
                <a:t>AUSTRALIAN FRENCH ASSOCIATION</a:t>
              </a:r>
              <a:endParaRPr lang="en-AU" b="0"/>
            </a:p>
          </p:txBody>
        </p:sp>
        <p:sp>
          <p:nvSpPr>
            <p:cNvPr id="25" name="Rectangle 1052"/>
            <p:cNvSpPr>
              <a:spLocks noChangeArrowheads="1"/>
            </p:cNvSpPr>
            <p:nvPr userDrawn="1"/>
          </p:nvSpPr>
          <p:spPr bwMode="auto">
            <a:xfrm>
              <a:off x="4443" y="662"/>
              <a:ext cx="1043" cy="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l">
                <a:defRPr/>
              </a:pPr>
              <a:r>
                <a:rPr lang="en-AU" sz="600">
                  <a:solidFill>
                    <a:srgbClr val="0000FF"/>
                  </a:solidFill>
                  <a:latin typeface="Arial" pitchFamily="34" charset="0"/>
                </a:rPr>
                <a:t>FOR SCIENCE   AND   TECHNOLOGY </a:t>
              </a:r>
              <a:endParaRPr lang="en-AU" b="0"/>
            </a:p>
          </p:txBody>
        </p:sp>
        <p:sp>
          <p:nvSpPr>
            <p:cNvPr id="26" name="Freeform 1053"/>
            <p:cNvSpPr>
              <a:spLocks/>
            </p:cNvSpPr>
            <p:nvPr userDrawn="1"/>
          </p:nvSpPr>
          <p:spPr bwMode="auto">
            <a:xfrm>
              <a:off x="4522" y="203"/>
              <a:ext cx="163" cy="168"/>
            </a:xfrm>
            <a:custGeom>
              <a:avLst/>
              <a:gdLst/>
              <a:ahLst/>
              <a:cxnLst>
                <a:cxn ang="0">
                  <a:pos x="1871" y="0"/>
                </a:cxn>
                <a:cxn ang="0">
                  <a:pos x="0" y="4540"/>
                </a:cxn>
                <a:cxn ang="0">
                  <a:pos x="3742" y="4540"/>
                </a:cxn>
                <a:cxn ang="0">
                  <a:pos x="1871" y="0"/>
                </a:cxn>
              </a:cxnLst>
              <a:rect l="0" t="0" r="r" b="b"/>
              <a:pathLst>
                <a:path w="3742" h="4540">
                  <a:moveTo>
                    <a:pt x="1871" y="0"/>
                  </a:moveTo>
                  <a:lnTo>
                    <a:pt x="0" y="4540"/>
                  </a:lnTo>
                  <a:lnTo>
                    <a:pt x="3742" y="4540"/>
                  </a:lnTo>
                  <a:lnTo>
                    <a:pt x="1871" y="0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7" name="Freeform 1054"/>
          <p:cNvSpPr>
            <a:spLocks/>
          </p:cNvSpPr>
          <p:nvPr/>
        </p:nvSpPr>
        <p:spPr bwMode="auto">
          <a:xfrm>
            <a:off x="192088" y="2933700"/>
            <a:ext cx="387350" cy="266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13" y="4541"/>
              </a:cxn>
              <a:cxn ang="0">
                <a:pos x="1871" y="4541"/>
              </a:cxn>
              <a:cxn ang="0">
                <a:pos x="0" y="0"/>
              </a:cxn>
            </a:cxnLst>
            <a:rect l="0" t="0" r="r" b="b"/>
            <a:pathLst>
              <a:path w="5613" h="4541">
                <a:moveTo>
                  <a:pt x="0" y="0"/>
                </a:moveTo>
                <a:lnTo>
                  <a:pt x="5613" y="4541"/>
                </a:lnTo>
                <a:lnTo>
                  <a:pt x="1871" y="4541"/>
                </a:lnTo>
                <a:lnTo>
                  <a:pt x="0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" name="Freeform 1055"/>
          <p:cNvSpPr>
            <a:spLocks/>
          </p:cNvSpPr>
          <p:nvPr/>
        </p:nvSpPr>
        <p:spPr bwMode="auto">
          <a:xfrm>
            <a:off x="192088" y="2933700"/>
            <a:ext cx="387350" cy="266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13" y="4541"/>
              </a:cxn>
              <a:cxn ang="0">
                <a:pos x="1871" y="4541"/>
              </a:cxn>
              <a:cxn ang="0">
                <a:pos x="0" y="0"/>
              </a:cxn>
            </a:cxnLst>
            <a:rect l="0" t="0" r="r" b="b"/>
            <a:pathLst>
              <a:path w="5613" h="4541">
                <a:moveTo>
                  <a:pt x="0" y="0"/>
                </a:moveTo>
                <a:lnTo>
                  <a:pt x="5613" y="4541"/>
                </a:lnTo>
                <a:lnTo>
                  <a:pt x="1871" y="4541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Freeform 1056"/>
          <p:cNvSpPr>
            <a:spLocks/>
          </p:cNvSpPr>
          <p:nvPr/>
        </p:nvSpPr>
        <p:spPr bwMode="auto">
          <a:xfrm>
            <a:off x="192088" y="2933700"/>
            <a:ext cx="387350" cy="266700"/>
          </a:xfrm>
          <a:custGeom>
            <a:avLst/>
            <a:gdLst/>
            <a:ahLst/>
            <a:cxnLst>
              <a:cxn ang="0">
                <a:pos x="3741" y="0"/>
              </a:cxn>
              <a:cxn ang="0">
                <a:pos x="5613" y="4541"/>
              </a:cxn>
              <a:cxn ang="0">
                <a:pos x="0" y="0"/>
              </a:cxn>
              <a:cxn ang="0">
                <a:pos x="3741" y="0"/>
              </a:cxn>
            </a:cxnLst>
            <a:rect l="0" t="0" r="r" b="b"/>
            <a:pathLst>
              <a:path w="5613" h="4541">
                <a:moveTo>
                  <a:pt x="3741" y="0"/>
                </a:moveTo>
                <a:lnTo>
                  <a:pt x="5613" y="4541"/>
                </a:lnTo>
                <a:lnTo>
                  <a:pt x="0" y="0"/>
                </a:lnTo>
                <a:lnTo>
                  <a:pt x="3741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Freeform 1057"/>
          <p:cNvSpPr>
            <a:spLocks/>
          </p:cNvSpPr>
          <p:nvPr/>
        </p:nvSpPr>
        <p:spPr bwMode="auto">
          <a:xfrm>
            <a:off x="192088" y="2933700"/>
            <a:ext cx="387350" cy="266700"/>
          </a:xfrm>
          <a:custGeom>
            <a:avLst/>
            <a:gdLst/>
            <a:ahLst/>
            <a:cxnLst>
              <a:cxn ang="0">
                <a:pos x="3741" y="0"/>
              </a:cxn>
              <a:cxn ang="0">
                <a:pos x="5613" y="4541"/>
              </a:cxn>
              <a:cxn ang="0">
                <a:pos x="0" y="0"/>
              </a:cxn>
              <a:cxn ang="0">
                <a:pos x="3741" y="0"/>
              </a:cxn>
            </a:cxnLst>
            <a:rect l="0" t="0" r="r" b="b"/>
            <a:pathLst>
              <a:path w="5613" h="4541">
                <a:moveTo>
                  <a:pt x="3741" y="0"/>
                </a:moveTo>
                <a:lnTo>
                  <a:pt x="5613" y="4541"/>
                </a:lnTo>
                <a:lnTo>
                  <a:pt x="0" y="0"/>
                </a:lnTo>
                <a:lnTo>
                  <a:pt x="3741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Freeform 1058"/>
          <p:cNvSpPr>
            <a:spLocks/>
          </p:cNvSpPr>
          <p:nvPr/>
        </p:nvSpPr>
        <p:spPr bwMode="auto">
          <a:xfrm>
            <a:off x="322263" y="2667000"/>
            <a:ext cx="257175" cy="266700"/>
          </a:xfrm>
          <a:custGeom>
            <a:avLst/>
            <a:gdLst/>
            <a:ahLst/>
            <a:cxnLst>
              <a:cxn ang="0">
                <a:pos x="1870" y="4541"/>
              </a:cxn>
              <a:cxn ang="0">
                <a:pos x="0" y="0"/>
              </a:cxn>
              <a:cxn ang="0">
                <a:pos x="3742" y="0"/>
              </a:cxn>
              <a:cxn ang="0">
                <a:pos x="1870" y="4541"/>
              </a:cxn>
            </a:cxnLst>
            <a:rect l="0" t="0" r="r" b="b"/>
            <a:pathLst>
              <a:path w="3742" h="4541">
                <a:moveTo>
                  <a:pt x="1870" y="4541"/>
                </a:moveTo>
                <a:lnTo>
                  <a:pt x="0" y="0"/>
                </a:lnTo>
                <a:lnTo>
                  <a:pt x="3742" y="0"/>
                </a:lnTo>
                <a:lnTo>
                  <a:pt x="1870" y="4541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2" name="Freeform 1059"/>
          <p:cNvSpPr>
            <a:spLocks/>
          </p:cNvSpPr>
          <p:nvPr/>
        </p:nvSpPr>
        <p:spPr bwMode="auto">
          <a:xfrm>
            <a:off x="322263" y="2667000"/>
            <a:ext cx="257175" cy="266700"/>
          </a:xfrm>
          <a:custGeom>
            <a:avLst/>
            <a:gdLst/>
            <a:ahLst/>
            <a:cxnLst>
              <a:cxn ang="0">
                <a:pos x="1870" y="4541"/>
              </a:cxn>
              <a:cxn ang="0">
                <a:pos x="0" y="0"/>
              </a:cxn>
              <a:cxn ang="0">
                <a:pos x="3742" y="0"/>
              </a:cxn>
              <a:cxn ang="0">
                <a:pos x="1870" y="4541"/>
              </a:cxn>
            </a:cxnLst>
            <a:rect l="0" t="0" r="r" b="b"/>
            <a:pathLst>
              <a:path w="3742" h="4541">
                <a:moveTo>
                  <a:pt x="1870" y="4541"/>
                </a:moveTo>
                <a:lnTo>
                  <a:pt x="0" y="0"/>
                </a:lnTo>
                <a:lnTo>
                  <a:pt x="3742" y="0"/>
                </a:lnTo>
                <a:lnTo>
                  <a:pt x="1870" y="4541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3" name="Freeform 1060"/>
          <p:cNvSpPr>
            <a:spLocks/>
          </p:cNvSpPr>
          <p:nvPr/>
        </p:nvSpPr>
        <p:spPr bwMode="auto">
          <a:xfrm>
            <a:off x="192088" y="2667000"/>
            <a:ext cx="258762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3741" y="4541"/>
              </a:cxn>
              <a:cxn ang="0">
                <a:pos x="0" y="4541"/>
              </a:cxn>
              <a:cxn ang="0">
                <a:pos x="1871" y="0"/>
              </a:cxn>
            </a:cxnLst>
            <a:rect l="0" t="0" r="r" b="b"/>
            <a:pathLst>
              <a:path w="3741" h="4541">
                <a:moveTo>
                  <a:pt x="1871" y="0"/>
                </a:moveTo>
                <a:lnTo>
                  <a:pt x="3741" y="4541"/>
                </a:lnTo>
                <a:lnTo>
                  <a:pt x="0" y="4541"/>
                </a:lnTo>
                <a:lnTo>
                  <a:pt x="1871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4" name="Freeform 1061"/>
          <p:cNvSpPr>
            <a:spLocks/>
          </p:cNvSpPr>
          <p:nvPr/>
        </p:nvSpPr>
        <p:spPr bwMode="auto">
          <a:xfrm>
            <a:off x="192088" y="2667000"/>
            <a:ext cx="258762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3741" y="4541"/>
              </a:cxn>
              <a:cxn ang="0">
                <a:pos x="0" y="4541"/>
              </a:cxn>
              <a:cxn ang="0">
                <a:pos x="1871" y="0"/>
              </a:cxn>
            </a:cxnLst>
            <a:rect l="0" t="0" r="r" b="b"/>
            <a:pathLst>
              <a:path w="3741" h="4541">
                <a:moveTo>
                  <a:pt x="1871" y="0"/>
                </a:moveTo>
                <a:lnTo>
                  <a:pt x="3741" y="4541"/>
                </a:lnTo>
                <a:lnTo>
                  <a:pt x="0" y="4541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5" name="Freeform 1062"/>
          <p:cNvSpPr>
            <a:spLocks/>
          </p:cNvSpPr>
          <p:nvPr/>
        </p:nvSpPr>
        <p:spPr bwMode="auto">
          <a:xfrm>
            <a:off x="709613" y="2667000"/>
            <a:ext cx="387350" cy="266700"/>
          </a:xfrm>
          <a:custGeom>
            <a:avLst/>
            <a:gdLst/>
            <a:ahLst/>
            <a:cxnLst>
              <a:cxn ang="0">
                <a:pos x="5613" y="0"/>
              </a:cxn>
              <a:cxn ang="0">
                <a:pos x="0" y="4541"/>
              </a:cxn>
              <a:cxn ang="0">
                <a:pos x="3742" y="4541"/>
              </a:cxn>
              <a:cxn ang="0">
                <a:pos x="5613" y="0"/>
              </a:cxn>
            </a:cxnLst>
            <a:rect l="0" t="0" r="r" b="b"/>
            <a:pathLst>
              <a:path w="5613" h="4541">
                <a:moveTo>
                  <a:pt x="5613" y="0"/>
                </a:moveTo>
                <a:lnTo>
                  <a:pt x="0" y="4541"/>
                </a:lnTo>
                <a:lnTo>
                  <a:pt x="3742" y="4541"/>
                </a:lnTo>
                <a:lnTo>
                  <a:pt x="5613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6" name="Freeform 1063"/>
          <p:cNvSpPr>
            <a:spLocks/>
          </p:cNvSpPr>
          <p:nvPr/>
        </p:nvSpPr>
        <p:spPr bwMode="auto">
          <a:xfrm>
            <a:off x="709613" y="2667000"/>
            <a:ext cx="387350" cy="266700"/>
          </a:xfrm>
          <a:custGeom>
            <a:avLst/>
            <a:gdLst/>
            <a:ahLst/>
            <a:cxnLst>
              <a:cxn ang="0">
                <a:pos x="5613" y="0"/>
              </a:cxn>
              <a:cxn ang="0">
                <a:pos x="0" y="4541"/>
              </a:cxn>
              <a:cxn ang="0">
                <a:pos x="3742" y="4541"/>
              </a:cxn>
              <a:cxn ang="0">
                <a:pos x="5613" y="0"/>
              </a:cxn>
            </a:cxnLst>
            <a:rect l="0" t="0" r="r" b="b"/>
            <a:pathLst>
              <a:path w="5613" h="4541">
                <a:moveTo>
                  <a:pt x="5613" y="0"/>
                </a:moveTo>
                <a:lnTo>
                  <a:pt x="0" y="4541"/>
                </a:lnTo>
                <a:lnTo>
                  <a:pt x="3742" y="4541"/>
                </a:lnTo>
                <a:lnTo>
                  <a:pt x="5613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7" name="Freeform 1064"/>
          <p:cNvSpPr>
            <a:spLocks/>
          </p:cNvSpPr>
          <p:nvPr/>
        </p:nvSpPr>
        <p:spPr bwMode="auto">
          <a:xfrm>
            <a:off x="709613" y="2667000"/>
            <a:ext cx="387350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1"/>
              </a:cxn>
              <a:cxn ang="0">
                <a:pos x="5613" y="0"/>
              </a:cxn>
              <a:cxn ang="0">
                <a:pos x="1871" y="0"/>
              </a:cxn>
            </a:cxnLst>
            <a:rect l="0" t="0" r="r" b="b"/>
            <a:pathLst>
              <a:path w="5613" h="4541">
                <a:moveTo>
                  <a:pt x="1871" y="0"/>
                </a:moveTo>
                <a:lnTo>
                  <a:pt x="0" y="4541"/>
                </a:lnTo>
                <a:lnTo>
                  <a:pt x="5613" y="0"/>
                </a:lnTo>
                <a:lnTo>
                  <a:pt x="1871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8" name="Freeform 1065"/>
          <p:cNvSpPr>
            <a:spLocks/>
          </p:cNvSpPr>
          <p:nvPr/>
        </p:nvSpPr>
        <p:spPr bwMode="auto">
          <a:xfrm>
            <a:off x="709613" y="2667000"/>
            <a:ext cx="387350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1"/>
              </a:cxn>
              <a:cxn ang="0">
                <a:pos x="5613" y="0"/>
              </a:cxn>
              <a:cxn ang="0">
                <a:pos x="1871" y="0"/>
              </a:cxn>
            </a:cxnLst>
            <a:rect l="0" t="0" r="r" b="b"/>
            <a:pathLst>
              <a:path w="5613" h="4541">
                <a:moveTo>
                  <a:pt x="1871" y="0"/>
                </a:moveTo>
                <a:lnTo>
                  <a:pt x="0" y="4541"/>
                </a:lnTo>
                <a:lnTo>
                  <a:pt x="5613" y="0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9" name="Freeform 1066"/>
          <p:cNvSpPr>
            <a:spLocks/>
          </p:cNvSpPr>
          <p:nvPr/>
        </p:nvSpPr>
        <p:spPr bwMode="auto">
          <a:xfrm>
            <a:off x="709613" y="2400300"/>
            <a:ext cx="257175" cy="266700"/>
          </a:xfrm>
          <a:custGeom>
            <a:avLst/>
            <a:gdLst/>
            <a:ahLst/>
            <a:cxnLst>
              <a:cxn ang="0">
                <a:pos x="1871" y="4540"/>
              </a:cxn>
              <a:cxn ang="0">
                <a:pos x="3742" y="0"/>
              </a:cxn>
              <a:cxn ang="0">
                <a:pos x="0" y="0"/>
              </a:cxn>
              <a:cxn ang="0">
                <a:pos x="1871" y="4540"/>
              </a:cxn>
            </a:cxnLst>
            <a:rect l="0" t="0" r="r" b="b"/>
            <a:pathLst>
              <a:path w="3742" h="4540">
                <a:moveTo>
                  <a:pt x="1871" y="4540"/>
                </a:moveTo>
                <a:lnTo>
                  <a:pt x="3742" y="0"/>
                </a:lnTo>
                <a:lnTo>
                  <a:pt x="0" y="0"/>
                </a:lnTo>
                <a:lnTo>
                  <a:pt x="1871" y="454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0" name="Freeform 1067"/>
          <p:cNvSpPr>
            <a:spLocks/>
          </p:cNvSpPr>
          <p:nvPr/>
        </p:nvSpPr>
        <p:spPr bwMode="auto">
          <a:xfrm>
            <a:off x="709613" y="2400300"/>
            <a:ext cx="257175" cy="266700"/>
          </a:xfrm>
          <a:custGeom>
            <a:avLst/>
            <a:gdLst/>
            <a:ahLst/>
            <a:cxnLst>
              <a:cxn ang="0">
                <a:pos x="1871" y="4540"/>
              </a:cxn>
              <a:cxn ang="0">
                <a:pos x="3742" y="0"/>
              </a:cxn>
              <a:cxn ang="0">
                <a:pos x="0" y="0"/>
              </a:cxn>
              <a:cxn ang="0">
                <a:pos x="1871" y="4540"/>
              </a:cxn>
            </a:cxnLst>
            <a:rect l="0" t="0" r="r" b="b"/>
            <a:pathLst>
              <a:path w="3742" h="4540">
                <a:moveTo>
                  <a:pt x="1871" y="4540"/>
                </a:moveTo>
                <a:lnTo>
                  <a:pt x="3742" y="0"/>
                </a:lnTo>
                <a:lnTo>
                  <a:pt x="0" y="0"/>
                </a:lnTo>
                <a:lnTo>
                  <a:pt x="1871" y="454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" name="Freeform 1068"/>
          <p:cNvSpPr>
            <a:spLocks/>
          </p:cNvSpPr>
          <p:nvPr/>
        </p:nvSpPr>
        <p:spPr bwMode="auto">
          <a:xfrm>
            <a:off x="838200" y="2400300"/>
            <a:ext cx="258763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0"/>
              </a:cxn>
              <a:cxn ang="0">
                <a:pos x="3742" y="4540"/>
              </a:cxn>
              <a:cxn ang="0">
                <a:pos x="1871" y="0"/>
              </a:cxn>
            </a:cxnLst>
            <a:rect l="0" t="0" r="r" b="b"/>
            <a:pathLst>
              <a:path w="3742" h="4540">
                <a:moveTo>
                  <a:pt x="1871" y="0"/>
                </a:moveTo>
                <a:lnTo>
                  <a:pt x="0" y="4540"/>
                </a:lnTo>
                <a:lnTo>
                  <a:pt x="3742" y="4540"/>
                </a:lnTo>
                <a:lnTo>
                  <a:pt x="1871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2" name="Freeform 1069"/>
          <p:cNvSpPr>
            <a:spLocks/>
          </p:cNvSpPr>
          <p:nvPr/>
        </p:nvSpPr>
        <p:spPr bwMode="auto">
          <a:xfrm>
            <a:off x="838200" y="2400300"/>
            <a:ext cx="258763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0"/>
              </a:cxn>
              <a:cxn ang="0">
                <a:pos x="3742" y="4540"/>
              </a:cxn>
              <a:cxn ang="0">
                <a:pos x="1871" y="0"/>
              </a:cxn>
            </a:cxnLst>
            <a:rect l="0" t="0" r="r" b="b"/>
            <a:pathLst>
              <a:path w="3742" h="4540">
                <a:moveTo>
                  <a:pt x="1871" y="0"/>
                </a:moveTo>
                <a:lnTo>
                  <a:pt x="0" y="4540"/>
                </a:lnTo>
                <a:lnTo>
                  <a:pt x="3742" y="4540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1923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1524000" y="1905000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/>
              <a:t>Click to edit Master title style</a:t>
            </a:r>
          </a:p>
        </p:txBody>
      </p:sp>
      <p:sp>
        <p:nvSpPr>
          <p:cNvPr id="81924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AU"/>
              <a:t>Click to edit Master subtitle style</a:t>
            </a:r>
          </a:p>
        </p:txBody>
      </p:sp>
      <p:sp>
        <p:nvSpPr>
          <p:cNvPr id="43" name="Rectangle 1029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4" name="Rectangle 1030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 algn="ctr">
              <a:defRPr sz="1400" i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5" name="Rectangle 103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8954020A-46E8-4836-9779-F36E0CC7A68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7FEDF-C9A0-4655-B5D5-C564423D96C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1988" y="304800"/>
            <a:ext cx="19431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304800"/>
            <a:ext cx="56769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F33CD-92C1-46A4-94F5-8711B961787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48A9FC-B721-4623-B58F-451832E628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B2B33-8FF7-44AA-95FE-5C29680A8F4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1447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485D3-F124-4EAC-A7FA-A5A09A3C7D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EEB5E-A28C-4A71-B3E5-BAFF84AE990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0C273-01BA-441B-BA7A-BD6F7624FC0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F27AD-EA45-4D69-B8F9-F10BF143766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590C4-6B9C-4236-94F4-47D5C737FAB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74F18-EBA2-47BC-A5C2-9C2ED9A421D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ChangeArrowheads="1"/>
          </p:cNvSpPr>
          <p:nvPr/>
        </p:nvSpPr>
        <p:spPr bwMode="gray">
          <a:xfrm>
            <a:off x="442913" y="1143000"/>
            <a:ext cx="8548687" cy="74613"/>
          </a:xfrm>
          <a:prstGeom prst="rect">
            <a:avLst/>
          </a:prstGeom>
          <a:gradFill rotWithShape="0">
            <a:gsLst>
              <a:gs pos="0">
                <a:srgbClr val="3300FF">
                  <a:gamma/>
                  <a:tint val="0"/>
                  <a:invGamma/>
                </a:srgbClr>
              </a:gs>
              <a:gs pos="100000">
                <a:srgbClr val="3300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kumimoji="1" lang="en-AU" b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304800"/>
            <a:ext cx="7038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 rot="-5400000">
            <a:off x="-762000" y="5105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800" b="0" i="1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6200" y="6477000"/>
            <a:ext cx="617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900" b="0" i="1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0D72832F-269D-47AE-8323-69F70E93187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80904" name="Freeform 8"/>
          <p:cNvSpPr>
            <a:spLocks/>
          </p:cNvSpPr>
          <p:nvPr/>
        </p:nvSpPr>
        <p:spPr bwMode="auto">
          <a:xfrm>
            <a:off x="320675" y="954088"/>
            <a:ext cx="387350" cy="266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13" y="4541"/>
              </a:cxn>
              <a:cxn ang="0">
                <a:pos x="1871" y="4541"/>
              </a:cxn>
              <a:cxn ang="0">
                <a:pos x="0" y="0"/>
              </a:cxn>
            </a:cxnLst>
            <a:rect l="0" t="0" r="r" b="b"/>
            <a:pathLst>
              <a:path w="5613" h="4541">
                <a:moveTo>
                  <a:pt x="0" y="0"/>
                </a:moveTo>
                <a:lnTo>
                  <a:pt x="5613" y="4541"/>
                </a:lnTo>
                <a:lnTo>
                  <a:pt x="1871" y="4541"/>
                </a:lnTo>
                <a:lnTo>
                  <a:pt x="0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05" name="Freeform 9"/>
          <p:cNvSpPr>
            <a:spLocks/>
          </p:cNvSpPr>
          <p:nvPr/>
        </p:nvSpPr>
        <p:spPr bwMode="auto">
          <a:xfrm>
            <a:off x="320675" y="954088"/>
            <a:ext cx="387350" cy="266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613" y="4541"/>
              </a:cxn>
              <a:cxn ang="0">
                <a:pos x="1871" y="4541"/>
              </a:cxn>
              <a:cxn ang="0">
                <a:pos x="0" y="0"/>
              </a:cxn>
            </a:cxnLst>
            <a:rect l="0" t="0" r="r" b="b"/>
            <a:pathLst>
              <a:path w="5613" h="4541">
                <a:moveTo>
                  <a:pt x="0" y="0"/>
                </a:moveTo>
                <a:lnTo>
                  <a:pt x="5613" y="4541"/>
                </a:lnTo>
                <a:lnTo>
                  <a:pt x="1871" y="4541"/>
                </a:lnTo>
                <a:lnTo>
                  <a:pt x="0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06" name="Freeform 10"/>
          <p:cNvSpPr>
            <a:spLocks/>
          </p:cNvSpPr>
          <p:nvPr/>
        </p:nvSpPr>
        <p:spPr bwMode="auto">
          <a:xfrm>
            <a:off x="320675" y="954088"/>
            <a:ext cx="387350" cy="266700"/>
          </a:xfrm>
          <a:custGeom>
            <a:avLst/>
            <a:gdLst/>
            <a:ahLst/>
            <a:cxnLst>
              <a:cxn ang="0">
                <a:pos x="3741" y="0"/>
              </a:cxn>
              <a:cxn ang="0">
                <a:pos x="5613" y="4541"/>
              </a:cxn>
              <a:cxn ang="0">
                <a:pos x="0" y="0"/>
              </a:cxn>
              <a:cxn ang="0">
                <a:pos x="3741" y="0"/>
              </a:cxn>
            </a:cxnLst>
            <a:rect l="0" t="0" r="r" b="b"/>
            <a:pathLst>
              <a:path w="5613" h="4541">
                <a:moveTo>
                  <a:pt x="3741" y="0"/>
                </a:moveTo>
                <a:lnTo>
                  <a:pt x="5613" y="4541"/>
                </a:lnTo>
                <a:lnTo>
                  <a:pt x="0" y="0"/>
                </a:lnTo>
                <a:lnTo>
                  <a:pt x="3741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07" name="Freeform 11"/>
          <p:cNvSpPr>
            <a:spLocks/>
          </p:cNvSpPr>
          <p:nvPr/>
        </p:nvSpPr>
        <p:spPr bwMode="auto">
          <a:xfrm>
            <a:off x="320675" y="954088"/>
            <a:ext cx="387350" cy="266700"/>
          </a:xfrm>
          <a:custGeom>
            <a:avLst/>
            <a:gdLst/>
            <a:ahLst/>
            <a:cxnLst>
              <a:cxn ang="0">
                <a:pos x="3741" y="0"/>
              </a:cxn>
              <a:cxn ang="0">
                <a:pos x="5613" y="4541"/>
              </a:cxn>
              <a:cxn ang="0">
                <a:pos x="0" y="0"/>
              </a:cxn>
              <a:cxn ang="0">
                <a:pos x="3741" y="0"/>
              </a:cxn>
            </a:cxnLst>
            <a:rect l="0" t="0" r="r" b="b"/>
            <a:pathLst>
              <a:path w="5613" h="4541">
                <a:moveTo>
                  <a:pt x="3741" y="0"/>
                </a:moveTo>
                <a:lnTo>
                  <a:pt x="5613" y="4541"/>
                </a:lnTo>
                <a:lnTo>
                  <a:pt x="0" y="0"/>
                </a:lnTo>
                <a:lnTo>
                  <a:pt x="3741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08" name="Freeform 12"/>
          <p:cNvSpPr>
            <a:spLocks/>
          </p:cNvSpPr>
          <p:nvPr/>
        </p:nvSpPr>
        <p:spPr bwMode="auto">
          <a:xfrm>
            <a:off x="450850" y="687388"/>
            <a:ext cx="257175" cy="266700"/>
          </a:xfrm>
          <a:custGeom>
            <a:avLst/>
            <a:gdLst/>
            <a:ahLst/>
            <a:cxnLst>
              <a:cxn ang="0">
                <a:pos x="1870" y="4541"/>
              </a:cxn>
              <a:cxn ang="0">
                <a:pos x="0" y="0"/>
              </a:cxn>
              <a:cxn ang="0">
                <a:pos x="3742" y="0"/>
              </a:cxn>
              <a:cxn ang="0">
                <a:pos x="1870" y="4541"/>
              </a:cxn>
            </a:cxnLst>
            <a:rect l="0" t="0" r="r" b="b"/>
            <a:pathLst>
              <a:path w="3742" h="4541">
                <a:moveTo>
                  <a:pt x="1870" y="4541"/>
                </a:moveTo>
                <a:lnTo>
                  <a:pt x="0" y="0"/>
                </a:lnTo>
                <a:lnTo>
                  <a:pt x="3742" y="0"/>
                </a:lnTo>
                <a:lnTo>
                  <a:pt x="1870" y="4541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09" name="Freeform 13"/>
          <p:cNvSpPr>
            <a:spLocks/>
          </p:cNvSpPr>
          <p:nvPr/>
        </p:nvSpPr>
        <p:spPr bwMode="auto">
          <a:xfrm>
            <a:off x="450850" y="687388"/>
            <a:ext cx="257175" cy="266700"/>
          </a:xfrm>
          <a:custGeom>
            <a:avLst/>
            <a:gdLst/>
            <a:ahLst/>
            <a:cxnLst>
              <a:cxn ang="0">
                <a:pos x="1870" y="4541"/>
              </a:cxn>
              <a:cxn ang="0">
                <a:pos x="0" y="0"/>
              </a:cxn>
              <a:cxn ang="0">
                <a:pos x="3742" y="0"/>
              </a:cxn>
              <a:cxn ang="0">
                <a:pos x="1870" y="4541"/>
              </a:cxn>
            </a:cxnLst>
            <a:rect l="0" t="0" r="r" b="b"/>
            <a:pathLst>
              <a:path w="3742" h="4541">
                <a:moveTo>
                  <a:pt x="1870" y="4541"/>
                </a:moveTo>
                <a:lnTo>
                  <a:pt x="0" y="0"/>
                </a:lnTo>
                <a:lnTo>
                  <a:pt x="3742" y="0"/>
                </a:lnTo>
                <a:lnTo>
                  <a:pt x="1870" y="4541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0" name="Freeform 14"/>
          <p:cNvSpPr>
            <a:spLocks/>
          </p:cNvSpPr>
          <p:nvPr/>
        </p:nvSpPr>
        <p:spPr bwMode="auto">
          <a:xfrm>
            <a:off x="320675" y="687388"/>
            <a:ext cx="258763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3741" y="4541"/>
              </a:cxn>
              <a:cxn ang="0">
                <a:pos x="0" y="4541"/>
              </a:cxn>
              <a:cxn ang="0">
                <a:pos x="1871" y="0"/>
              </a:cxn>
            </a:cxnLst>
            <a:rect l="0" t="0" r="r" b="b"/>
            <a:pathLst>
              <a:path w="3741" h="4541">
                <a:moveTo>
                  <a:pt x="1871" y="0"/>
                </a:moveTo>
                <a:lnTo>
                  <a:pt x="3741" y="4541"/>
                </a:lnTo>
                <a:lnTo>
                  <a:pt x="0" y="4541"/>
                </a:lnTo>
                <a:lnTo>
                  <a:pt x="1871" y="0"/>
                </a:lnTo>
                <a:close/>
              </a:path>
            </a:pathLst>
          </a:custGeom>
          <a:solidFill>
            <a:srgbClr val="3300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1" name="Freeform 15"/>
          <p:cNvSpPr>
            <a:spLocks/>
          </p:cNvSpPr>
          <p:nvPr/>
        </p:nvSpPr>
        <p:spPr bwMode="auto">
          <a:xfrm>
            <a:off x="320675" y="687388"/>
            <a:ext cx="258763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3741" y="4541"/>
              </a:cxn>
              <a:cxn ang="0">
                <a:pos x="0" y="4541"/>
              </a:cxn>
              <a:cxn ang="0">
                <a:pos x="1871" y="0"/>
              </a:cxn>
            </a:cxnLst>
            <a:rect l="0" t="0" r="r" b="b"/>
            <a:pathLst>
              <a:path w="3741" h="4541">
                <a:moveTo>
                  <a:pt x="1871" y="0"/>
                </a:moveTo>
                <a:lnTo>
                  <a:pt x="3741" y="4541"/>
                </a:lnTo>
                <a:lnTo>
                  <a:pt x="0" y="4541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3300FF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2" name="Freeform 16"/>
          <p:cNvSpPr>
            <a:spLocks/>
          </p:cNvSpPr>
          <p:nvPr/>
        </p:nvSpPr>
        <p:spPr bwMode="auto">
          <a:xfrm>
            <a:off x="838200" y="687388"/>
            <a:ext cx="387350" cy="266700"/>
          </a:xfrm>
          <a:custGeom>
            <a:avLst/>
            <a:gdLst/>
            <a:ahLst/>
            <a:cxnLst>
              <a:cxn ang="0">
                <a:pos x="5613" y="0"/>
              </a:cxn>
              <a:cxn ang="0">
                <a:pos x="0" y="4541"/>
              </a:cxn>
              <a:cxn ang="0">
                <a:pos x="3742" y="4541"/>
              </a:cxn>
              <a:cxn ang="0">
                <a:pos x="5613" y="0"/>
              </a:cxn>
            </a:cxnLst>
            <a:rect l="0" t="0" r="r" b="b"/>
            <a:pathLst>
              <a:path w="5613" h="4541">
                <a:moveTo>
                  <a:pt x="5613" y="0"/>
                </a:moveTo>
                <a:lnTo>
                  <a:pt x="0" y="4541"/>
                </a:lnTo>
                <a:lnTo>
                  <a:pt x="3742" y="4541"/>
                </a:lnTo>
                <a:lnTo>
                  <a:pt x="5613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3" name="Freeform 17"/>
          <p:cNvSpPr>
            <a:spLocks/>
          </p:cNvSpPr>
          <p:nvPr/>
        </p:nvSpPr>
        <p:spPr bwMode="auto">
          <a:xfrm>
            <a:off x="838200" y="687388"/>
            <a:ext cx="387350" cy="266700"/>
          </a:xfrm>
          <a:custGeom>
            <a:avLst/>
            <a:gdLst/>
            <a:ahLst/>
            <a:cxnLst>
              <a:cxn ang="0">
                <a:pos x="5613" y="0"/>
              </a:cxn>
              <a:cxn ang="0">
                <a:pos x="0" y="4541"/>
              </a:cxn>
              <a:cxn ang="0">
                <a:pos x="3742" y="4541"/>
              </a:cxn>
              <a:cxn ang="0">
                <a:pos x="5613" y="0"/>
              </a:cxn>
            </a:cxnLst>
            <a:rect l="0" t="0" r="r" b="b"/>
            <a:pathLst>
              <a:path w="5613" h="4541">
                <a:moveTo>
                  <a:pt x="5613" y="0"/>
                </a:moveTo>
                <a:lnTo>
                  <a:pt x="0" y="4541"/>
                </a:lnTo>
                <a:lnTo>
                  <a:pt x="3742" y="4541"/>
                </a:lnTo>
                <a:lnTo>
                  <a:pt x="5613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4" name="Freeform 18"/>
          <p:cNvSpPr>
            <a:spLocks/>
          </p:cNvSpPr>
          <p:nvPr/>
        </p:nvSpPr>
        <p:spPr bwMode="auto">
          <a:xfrm>
            <a:off x="838200" y="687388"/>
            <a:ext cx="387350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1"/>
              </a:cxn>
              <a:cxn ang="0">
                <a:pos x="5613" y="0"/>
              </a:cxn>
              <a:cxn ang="0">
                <a:pos x="1871" y="0"/>
              </a:cxn>
            </a:cxnLst>
            <a:rect l="0" t="0" r="r" b="b"/>
            <a:pathLst>
              <a:path w="5613" h="4541">
                <a:moveTo>
                  <a:pt x="1871" y="0"/>
                </a:moveTo>
                <a:lnTo>
                  <a:pt x="0" y="4541"/>
                </a:lnTo>
                <a:lnTo>
                  <a:pt x="5613" y="0"/>
                </a:lnTo>
                <a:lnTo>
                  <a:pt x="1871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5" name="Freeform 19"/>
          <p:cNvSpPr>
            <a:spLocks/>
          </p:cNvSpPr>
          <p:nvPr/>
        </p:nvSpPr>
        <p:spPr bwMode="auto">
          <a:xfrm>
            <a:off x="838200" y="687388"/>
            <a:ext cx="387350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1"/>
              </a:cxn>
              <a:cxn ang="0">
                <a:pos x="5613" y="0"/>
              </a:cxn>
              <a:cxn ang="0">
                <a:pos x="1871" y="0"/>
              </a:cxn>
            </a:cxnLst>
            <a:rect l="0" t="0" r="r" b="b"/>
            <a:pathLst>
              <a:path w="5613" h="4541">
                <a:moveTo>
                  <a:pt x="1871" y="0"/>
                </a:moveTo>
                <a:lnTo>
                  <a:pt x="0" y="4541"/>
                </a:lnTo>
                <a:lnTo>
                  <a:pt x="5613" y="0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6" name="Freeform 20"/>
          <p:cNvSpPr>
            <a:spLocks/>
          </p:cNvSpPr>
          <p:nvPr/>
        </p:nvSpPr>
        <p:spPr bwMode="auto">
          <a:xfrm>
            <a:off x="838200" y="420688"/>
            <a:ext cx="257175" cy="266700"/>
          </a:xfrm>
          <a:custGeom>
            <a:avLst/>
            <a:gdLst/>
            <a:ahLst/>
            <a:cxnLst>
              <a:cxn ang="0">
                <a:pos x="1871" y="4540"/>
              </a:cxn>
              <a:cxn ang="0">
                <a:pos x="3742" y="0"/>
              </a:cxn>
              <a:cxn ang="0">
                <a:pos x="0" y="0"/>
              </a:cxn>
              <a:cxn ang="0">
                <a:pos x="1871" y="4540"/>
              </a:cxn>
            </a:cxnLst>
            <a:rect l="0" t="0" r="r" b="b"/>
            <a:pathLst>
              <a:path w="3742" h="4540">
                <a:moveTo>
                  <a:pt x="1871" y="4540"/>
                </a:moveTo>
                <a:lnTo>
                  <a:pt x="3742" y="0"/>
                </a:lnTo>
                <a:lnTo>
                  <a:pt x="0" y="0"/>
                </a:lnTo>
                <a:lnTo>
                  <a:pt x="1871" y="454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7" name="Freeform 21"/>
          <p:cNvSpPr>
            <a:spLocks/>
          </p:cNvSpPr>
          <p:nvPr/>
        </p:nvSpPr>
        <p:spPr bwMode="auto">
          <a:xfrm>
            <a:off x="838200" y="420688"/>
            <a:ext cx="257175" cy="266700"/>
          </a:xfrm>
          <a:custGeom>
            <a:avLst/>
            <a:gdLst/>
            <a:ahLst/>
            <a:cxnLst>
              <a:cxn ang="0">
                <a:pos x="1871" y="4540"/>
              </a:cxn>
              <a:cxn ang="0">
                <a:pos x="3742" y="0"/>
              </a:cxn>
              <a:cxn ang="0">
                <a:pos x="0" y="0"/>
              </a:cxn>
              <a:cxn ang="0">
                <a:pos x="1871" y="4540"/>
              </a:cxn>
            </a:cxnLst>
            <a:rect l="0" t="0" r="r" b="b"/>
            <a:pathLst>
              <a:path w="3742" h="4540">
                <a:moveTo>
                  <a:pt x="1871" y="4540"/>
                </a:moveTo>
                <a:lnTo>
                  <a:pt x="3742" y="0"/>
                </a:lnTo>
                <a:lnTo>
                  <a:pt x="0" y="0"/>
                </a:lnTo>
                <a:lnTo>
                  <a:pt x="1871" y="454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8" name="Freeform 22"/>
          <p:cNvSpPr>
            <a:spLocks/>
          </p:cNvSpPr>
          <p:nvPr/>
        </p:nvSpPr>
        <p:spPr bwMode="auto">
          <a:xfrm>
            <a:off x="966788" y="420688"/>
            <a:ext cx="258762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0"/>
              </a:cxn>
              <a:cxn ang="0">
                <a:pos x="3742" y="4540"/>
              </a:cxn>
              <a:cxn ang="0">
                <a:pos x="1871" y="0"/>
              </a:cxn>
            </a:cxnLst>
            <a:rect l="0" t="0" r="r" b="b"/>
            <a:pathLst>
              <a:path w="3742" h="4540">
                <a:moveTo>
                  <a:pt x="1871" y="0"/>
                </a:moveTo>
                <a:lnTo>
                  <a:pt x="0" y="4540"/>
                </a:lnTo>
                <a:lnTo>
                  <a:pt x="3742" y="4540"/>
                </a:lnTo>
                <a:lnTo>
                  <a:pt x="1871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0919" name="Freeform 23"/>
          <p:cNvSpPr>
            <a:spLocks/>
          </p:cNvSpPr>
          <p:nvPr/>
        </p:nvSpPr>
        <p:spPr bwMode="auto">
          <a:xfrm>
            <a:off x="966788" y="420688"/>
            <a:ext cx="258762" cy="266700"/>
          </a:xfrm>
          <a:custGeom>
            <a:avLst/>
            <a:gdLst/>
            <a:ahLst/>
            <a:cxnLst>
              <a:cxn ang="0">
                <a:pos x="1871" y="0"/>
              </a:cxn>
              <a:cxn ang="0">
                <a:pos x="0" y="4540"/>
              </a:cxn>
              <a:cxn ang="0">
                <a:pos x="3742" y="4540"/>
              </a:cxn>
              <a:cxn ang="0">
                <a:pos x="1871" y="0"/>
              </a:cxn>
            </a:cxnLst>
            <a:rect l="0" t="0" r="r" b="b"/>
            <a:pathLst>
              <a:path w="3742" h="4540">
                <a:moveTo>
                  <a:pt x="1871" y="0"/>
                </a:moveTo>
                <a:lnTo>
                  <a:pt x="0" y="4540"/>
                </a:lnTo>
                <a:lnTo>
                  <a:pt x="3742" y="4540"/>
                </a:lnTo>
                <a:lnTo>
                  <a:pt x="1871" y="0"/>
                </a:lnTo>
              </a:path>
            </a:pathLst>
          </a:custGeom>
          <a:noFill/>
          <a:ln w="0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300FF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v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AU" sz="3600" smtClean="0">
                <a:latin typeface="Forte" pitchFamily="66" charset="0"/>
              </a:rPr>
              <a:t>Australian French Association </a:t>
            </a:r>
            <a:r>
              <a:rPr lang="en-US" sz="3600" smtClean="0">
                <a:latin typeface="Forte" pitchFamily="66" charset="0"/>
              </a:rPr>
              <a:t>for</a:t>
            </a:r>
            <a:r>
              <a:rPr lang="en-AU" sz="3600" smtClean="0">
                <a:latin typeface="Forte" pitchFamily="66" charset="0"/>
              </a:rPr>
              <a:t> Science and Technology Inc.</a:t>
            </a:r>
            <a:endParaRPr lang="en-US" sz="3600" smtClean="0">
              <a:latin typeface="Forte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81400"/>
            <a:ext cx="6477000" cy="2743200"/>
          </a:xfrm>
        </p:spPr>
        <p:txBody>
          <a:bodyPr/>
          <a:lstStyle/>
          <a:p>
            <a:pPr eaLnBrk="1" hangingPunct="1"/>
            <a:r>
              <a:rPr lang="en-US" dirty="0" smtClean="0"/>
              <a:t>40</a:t>
            </a:r>
            <a:r>
              <a:rPr lang="en-US" baseline="30000" dirty="0" smtClean="0"/>
              <a:t>th</a:t>
            </a:r>
            <a:r>
              <a:rPr lang="en-US" dirty="0" smtClean="0"/>
              <a:t> anniversary</a:t>
            </a:r>
          </a:p>
          <a:p>
            <a:pPr eaLnBrk="1" hangingPunct="1"/>
            <a:r>
              <a:rPr lang="en-US" dirty="0" smtClean="0"/>
              <a:t>Friday 13</a:t>
            </a:r>
            <a:r>
              <a:rPr lang="en-US" baseline="30000" dirty="0" smtClean="0"/>
              <a:t>th</a:t>
            </a:r>
            <a:r>
              <a:rPr lang="en-US" dirty="0" smtClean="0"/>
              <a:t> September 2019</a:t>
            </a:r>
            <a:endParaRPr lang="en-AU" dirty="0" smtClean="0"/>
          </a:p>
          <a:p>
            <a:pPr eaLnBrk="1" hangingPunct="1"/>
            <a:r>
              <a:rPr lang="en-AU" dirty="0" smtClean="0"/>
              <a:t>AFAS Annual Dinner</a:t>
            </a:r>
            <a:endParaRPr lang="en-US" dirty="0" smtClean="0"/>
          </a:p>
          <a:p>
            <a:pPr eaLnBrk="1" hangingPunct="1"/>
            <a:r>
              <a:rPr lang="en-AU" dirty="0" smtClean="0">
                <a:cs typeface="Times New Roman" charset="0"/>
              </a:rPr>
              <a:t>Franco-</a:t>
            </a:r>
            <a:r>
              <a:rPr lang="en-AU" dirty="0" err="1" smtClean="0">
                <a:cs typeface="Times New Roman" charset="0"/>
              </a:rPr>
              <a:t>Belge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May 2004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Change of name to “Australian French Association for Science and Technology”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September 2004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“Sustainable Electricity Future” 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December 2004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First Presentation of AFAS FEAST-France Fellowships to 3 Victoria Fellows (Micah Atkin, Ric Barber, Serryn Eagleson)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March 2005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“Road Safety – the future”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April 2005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“Street Furniture – Branding an Urban Identity”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May 2006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”Management of Innovation &amp; Technology”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July 2006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Major update to web site by George Bolz, Webmaster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November 2006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UBIFrance Asia/Oceania Regional Associations President’s Meeting in Sydney &amp; Melbourne (first time in Australia!)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April 2008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New President – Peter Tol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é</a:t>
            </a: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May 2008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“Public Transport in the 21</a:t>
            </a:r>
            <a:r>
              <a:rPr lang="en-US" baseline="30000" smtClean="0">
                <a:solidFill>
                  <a:srgbClr val="3300FF"/>
                </a:solidFill>
                <a:cs typeface="Times New Roman" charset="0"/>
              </a:rPr>
              <a:t>st</a:t>
            </a: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Century”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August 2008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Fifth anniversary of AFAS FEAST-France Fellowships.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September 2008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“New Frontiers for Water”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March 2009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30 years of AFAS in Victoria! 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Tenth Anniversary Celebration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5124" name="Picture 4" descr="R:\My Documents\AFAS\Functions\2009\30years\10thAnniver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362200"/>
            <a:ext cx="3962400" cy="3448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Twentieth Anniversary Celebration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49157" name="Picture 5" descr="R:\My Documents\AFAS\Functions\2009\30years\20thAnniversa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905000"/>
            <a:ext cx="4249738" cy="4633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Seminars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July 2000 – Wine &amp; Vine Technologies Seminar (Adelaide, Melbourne, Sydney)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67589" name="Picture 5" descr="R:\My Documents\AFAS\Functions\2009\30years\2000-WineSeminar-Audien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657600"/>
            <a:ext cx="4945063" cy="2898775"/>
          </a:xfrm>
          <a:prstGeom prst="rect">
            <a:avLst/>
          </a:prstGeom>
          <a:noFill/>
        </p:spPr>
      </p:pic>
      <p:pic>
        <p:nvPicPr>
          <p:cNvPr id="67591" name="Picture 7" descr="R:\My Documents\AFAS\Functions\2009\30years\2000-WineSeminar-Speaker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2895600"/>
            <a:ext cx="4638675" cy="2249488"/>
          </a:xfrm>
          <a:prstGeom prst="rect">
            <a:avLst/>
          </a:prstGeom>
          <a:noFill/>
        </p:spPr>
      </p:pic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685800" y="2895600"/>
            <a:ext cx="1943100" cy="64135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Jacques Dasset</a:t>
            </a:r>
          </a:p>
          <a:p>
            <a:r>
              <a:rPr lang="en-US" sz="1800"/>
              <a:t>ACTIM</a:t>
            </a:r>
            <a:endParaRPr lang="en-AU" sz="1800"/>
          </a:p>
        </p:txBody>
      </p:sp>
      <p:sp>
        <p:nvSpPr>
          <p:cNvPr id="67593" name="Text Box 9"/>
          <p:cNvSpPr txBox="1">
            <a:spLocks noChangeArrowheads="1"/>
          </p:cNvSpPr>
          <p:nvPr/>
        </p:nvSpPr>
        <p:spPr bwMode="auto">
          <a:xfrm>
            <a:off x="5867400" y="5486400"/>
            <a:ext cx="1760538" cy="64135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Pierre Lantrin</a:t>
            </a:r>
          </a:p>
          <a:p>
            <a:r>
              <a:rPr lang="en-US" sz="1800"/>
              <a:t>AFAS-Vic</a:t>
            </a:r>
            <a:endParaRPr lang="en-AU" sz="1800"/>
          </a:p>
        </p:txBody>
      </p:sp>
      <p:sp>
        <p:nvSpPr>
          <p:cNvPr id="67594" name="Line 10"/>
          <p:cNvSpPr>
            <a:spLocks noChangeShapeType="1"/>
          </p:cNvSpPr>
          <p:nvPr/>
        </p:nvSpPr>
        <p:spPr bwMode="auto">
          <a:xfrm>
            <a:off x="2590800" y="3124200"/>
            <a:ext cx="1828800" cy="5334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67595" name="Line 11"/>
          <p:cNvSpPr>
            <a:spLocks noChangeShapeType="1"/>
          </p:cNvSpPr>
          <p:nvPr/>
        </p:nvSpPr>
        <p:spPr bwMode="auto">
          <a:xfrm flipV="1">
            <a:off x="6477000" y="3657600"/>
            <a:ext cx="228600" cy="18288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Seminars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June 2004 – From Home Automation to Smart Home – H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é</a:t>
            </a:r>
            <a:r>
              <a:rPr lang="en-US" smtClean="0">
                <a:solidFill>
                  <a:srgbClr val="3300FF"/>
                </a:solidFill>
                <a:cs typeface="Times New Roman" charset="0"/>
              </a:rPr>
              <a:t>l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è</a:t>
            </a:r>
            <a:r>
              <a:rPr lang="en-US" smtClean="0">
                <a:solidFill>
                  <a:srgbClr val="3300FF"/>
                </a:solidFill>
                <a:cs typeface="Times New Roman" charset="0"/>
              </a:rPr>
              <a:t>ne Menou (Legrande)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73733" name="Picture 3077" descr="R:\My Documents\AFAS\Functions\2009\30years\2004-SmartHome-JActonandthespeak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3429000"/>
            <a:ext cx="3806825" cy="2855913"/>
          </a:xfrm>
          <a:prstGeom prst="rect">
            <a:avLst/>
          </a:prstGeom>
          <a:noFill/>
        </p:spPr>
      </p:pic>
      <p:sp>
        <p:nvSpPr>
          <p:cNvPr id="73734" name="Line 3078"/>
          <p:cNvSpPr>
            <a:spLocks noChangeShapeType="1"/>
          </p:cNvSpPr>
          <p:nvPr/>
        </p:nvSpPr>
        <p:spPr bwMode="auto">
          <a:xfrm flipH="1">
            <a:off x="3733800" y="2819400"/>
            <a:ext cx="762000" cy="13716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Seminars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April 2005 – Street Furniture – Branding an Urban Identity – Fran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ç</a:t>
            </a:r>
            <a:r>
              <a:rPr lang="en-US" smtClean="0">
                <a:solidFill>
                  <a:srgbClr val="3300FF"/>
                </a:solidFill>
                <a:cs typeface="Times New Roman" charset="0"/>
              </a:rPr>
              <a:t>ois Jousse (City of Paris)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116742" name="Picture 6" descr="R:\My Documents\AFAS\Functions\2009\30years\2005-StreetFurnitureSpeak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429000"/>
            <a:ext cx="6858000" cy="2640013"/>
          </a:xfrm>
          <a:prstGeom prst="rect">
            <a:avLst/>
          </a:prstGeom>
          <a:noFill/>
        </p:spPr>
      </p:pic>
      <p:sp>
        <p:nvSpPr>
          <p:cNvPr id="116743" name="Line 7"/>
          <p:cNvSpPr>
            <a:spLocks noChangeShapeType="1"/>
          </p:cNvSpPr>
          <p:nvPr/>
        </p:nvSpPr>
        <p:spPr bwMode="auto">
          <a:xfrm flipH="1">
            <a:off x="5715000" y="2895600"/>
            <a:ext cx="533400" cy="7620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Functions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March 1997 – Renault Sport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Christian Contzen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Bernard Dudot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59397" name="Picture 5" descr="R:\My Documents\AFAS\Functions\2009\30years\1997-RenaultS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124200"/>
            <a:ext cx="3995738" cy="2859088"/>
          </a:xfrm>
          <a:prstGeom prst="rect">
            <a:avLst/>
          </a:prstGeom>
          <a:noFill/>
        </p:spPr>
      </p:pic>
      <p:sp>
        <p:nvSpPr>
          <p:cNvPr id="59398" name="Line 6"/>
          <p:cNvSpPr>
            <a:spLocks noChangeShapeType="1"/>
          </p:cNvSpPr>
          <p:nvPr/>
        </p:nvSpPr>
        <p:spPr bwMode="auto">
          <a:xfrm flipV="1">
            <a:off x="3657600" y="4495800"/>
            <a:ext cx="1143000" cy="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59399" name="Line 7"/>
          <p:cNvSpPr>
            <a:spLocks noChangeShapeType="1"/>
          </p:cNvSpPr>
          <p:nvPr/>
        </p:nvSpPr>
        <p:spPr bwMode="auto">
          <a:xfrm>
            <a:off x="4114800" y="3352800"/>
            <a:ext cx="1828800" cy="2286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Australian French Association of Technical &amp; Professional Specialists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Australian engineers who had been to France on an ASTEF “stage”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Started in Sydney in 1965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Branch started in Melbourne in 1979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Functions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March 1998 – Jacques Lafitte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61446" name="Picture 6" descr="R:\My Documents\AFAS\Functions\2009\30years\1998-JacquesLafit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743200"/>
            <a:ext cx="4294188" cy="2987675"/>
          </a:xfrm>
          <a:prstGeom prst="rect">
            <a:avLst/>
          </a:prstGeom>
          <a:noFill/>
        </p:spPr>
      </p:pic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6324600" y="2438400"/>
            <a:ext cx="685800" cy="11430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Functions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March 1999 – Peugeot Sport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Corrado Provera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Guy Audoux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63492" name="Picture 4" descr="R:\My Documents\AFAS\Functions\2009\30years\1999-PeugeotSpo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590800"/>
            <a:ext cx="4694238" cy="3565525"/>
          </a:xfrm>
          <a:prstGeom prst="rect">
            <a:avLst/>
          </a:prstGeom>
          <a:noFill/>
        </p:spPr>
      </p:pic>
      <p:sp>
        <p:nvSpPr>
          <p:cNvPr id="63493" name="Line 5"/>
          <p:cNvSpPr>
            <a:spLocks noChangeShapeType="1"/>
          </p:cNvSpPr>
          <p:nvPr/>
        </p:nvSpPr>
        <p:spPr bwMode="auto">
          <a:xfrm flipV="1">
            <a:off x="3200400" y="4648200"/>
            <a:ext cx="4343400" cy="5334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3962400" y="3886200"/>
            <a:ext cx="1905000" cy="2286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Functions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April 2007 – Making Air Travel Safer &amp; Faster – Lionnel Wonneberger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71685" name="Picture 5" descr="R:\My Documents\AFAS\Functions\2009\30years\2007-Wonneberger-Tha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124200"/>
            <a:ext cx="5922963" cy="3406775"/>
          </a:xfrm>
          <a:prstGeom prst="rect">
            <a:avLst/>
          </a:prstGeom>
          <a:noFill/>
        </p:spPr>
      </p:pic>
      <p:sp>
        <p:nvSpPr>
          <p:cNvPr id="71686" name="Line 6"/>
          <p:cNvSpPr>
            <a:spLocks noChangeShapeType="1"/>
          </p:cNvSpPr>
          <p:nvPr/>
        </p:nvSpPr>
        <p:spPr bwMode="auto">
          <a:xfrm flipH="1">
            <a:off x="2438400" y="2895600"/>
            <a:ext cx="1905000" cy="8382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	September 2000 – Start of FEAST-France.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   Meeting with Alain Moulet, Scientific Attach</a:t>
            </a:r>
            <a:r>
              <a:rPr lang="fr-FR" sz="2800" smtClean="0">
                <a:solidFill>
                  <a:srgbClr val="3300FF"/>
                </a:solidFill>
                <a:cs typeface="Times New Roman" charset="0"/>
              </a:rPr>
              <a:t>é</a:t>
            </a: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 in Melbourne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Tom Rado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Pierre Rodriguez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John Acton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Alain Moulet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Ron Purvis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Pierre Lantrin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</a:endParaRPr>
          </a:p>
        </p:txBody>
      </p:sp>
      <p:pic>
        <p:nvPicPr>
          <p:cNvPr id="65541" name="Picture 5" descr="R:\My Documents\AFAS\Functions\2009\30years\2000-MeetingMou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886200"/>
            <a:ext cx="2663825" cy="1795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	September 2004 – Farewell lunch for Alain Moulet, Scientific Attach</a:t>
            </a:r>
            <a:r>
              <a:rPr lang="fr-FR" sz="2800" smtClean="0">
                <a:solidFill>
                  <a:srgbClr val="3300FF"/>
                </a:solidFill>
                <a:cs typeface="Times New Roman" charset="0"/>
              </a:rPr>
              <a:t>é</a:t>
            </a: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.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Pierre Rodriguez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Philippe Lesage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Brian Jones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John Acton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Alain Moulet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Tom Rado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Kerry Hourigan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Julio Soria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None/>
            </a:pPr>
            <a:endParaRPr lang="en-US" sz="2800" smtClean="0">
              <a:solidFill>
                <a:srgbClr val="3300FF"/>
              </a:solidFill>
            </a:endParaRPr>
          </a:p>
        </p:txBody>
      </p:sp>
      <p:pic>
        <p:nvPicPr>
          <p:cNvPr id="69637" name="Picture 5" descr="R:\My Documents\AFAS\Functions\2009\30years\2004-FarewellMoul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00400"/>
            <a:ext cx="5492750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November 2006 – </a:t>
            </a: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UBIFrance Asian/Oceanian Associations &amp; Clubs Presidents meeting – Sydney &amp; Melbourne, Australia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81925" name="Picture 5" descr="R:\My Documents\AFAS\Functions\2009\30years\Presidents-Syd-27-11-06_13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2886075" cy="3170238"/>
          </a:xfrm>
          <a:prstGeom prst="rect">
            <a:avLst/>
          </a:prstGeom>
          <a:noFill/>
        </p:spPr>
      </p:pic>
      <p:pic>
        <p:nvPicPr>
          <p:cNvPr id="81926" name="Picture 6" descr="R:\My Documents\AFAS\Functions\2009\30years\Presidents-Melb-29-11-06_2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505200"/>
            <a:ext cx="4530725" cy="2952750"/>
          </a:xfrm>
          <a:prstGeom prst="rect">
            <a:avLst/>
          </a:prstGeom>
          <a:noFill/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228600" y="2667000"/>
            <a:ext cx="1441450" cy="5810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Rod Boswell</a:t>
            </a:r>
          </a:p>
          <a:p>
            <a:r>
              <a:rPr lang="en-US" sz="1600"/>
              <a:t>AFAS-ACT</a:t>
            </a:r>
            <a:endParaRPr lang="en-AU" sz="1600"/>
          </a:p>
        </p:txBody>
      </p:sp>
      <p:sp>
        <p:nvSpPr>
          <p:cNvPr id="81928" name="Text Box 8"/>
          <p:cNvSpPr txBox="1">
            <a:spLocks noChangeArrowheads="1"/>
          </p:cNvSpPr>
          <p:nvPr/>
        </p:nvSpPr>
        <p:spPr bwMode="auto">
          <a:xfrm>
            <a:off x="2171700" y="2646363"/>
            <a:ext cx="1460500" cy="5810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John Murray</a:t>
            </a:r>
          </a:p>
          <a:p>
            <a:r>
              <a:rPr lang="en-US" sz="1600"/>
              <a:t>AFAS-NSW</a:t>
            </a:r>
            <a:endParaRPr lang="en-AU" sz="1600"/>
          </a:p>
        </p:txBody>
      </p:sp>
      <p:sp>
        <p:nvSpPr>
          <p:cNvPr id="81929" name="Text Box 9"/>
          <p:cNvSpPr txBox="1">
            <a:spLocks noChangeArrowheads="1"/>
          </p:cNvSpPr>
          <p:nvPr/>
        </p:nvSpPr>
        <p:spPr bwMode="auto">
          <a:xfrm>
            <a:off x="4114800" y="2667000"/>
            <a:ext cx="1319213" cy="5810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John Acton</a:t>
            </a:r>
          </a:p>
          <a:p>
            <a:r>
              <a:rPr lang="en-US" sz="1600"/>
              <a:t>AFAS-VIC</a:t>
            </a:r>
            <a:endParaRPr lang="en-AU" sz="1600"/>
          </a:p>
        </p:txBody>
      </p:sp>
      <p:sp>
        <p:nvSpPr>
          <p:cNvPr id="81930" name="Line 10"/>
          <p:cNvSpPr>
            <a:spLocks noChangeShapeType="1"/>
          </p:cNvSpPr>
          <p:nvPr/>
        </p:nvSpPr>
        <p:spPr bwMode="auto">
          <a:xfrm>
            <a:off x="1447800" y="2971800"/>
            <a:ext cx="609600" cy="7620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81931" name="Line 11"/>
          <p:cNvSpPr>
            <a:spLocks noChangeShapeType="1"/>
          </p:cNvSpPr>
          <p:nvPr/>
        </p:nvSpPr>
        <p:spPr bwMode="auto">
          <a:xfrm flipH="1">
            <a:off x="2057400" y="3124200"/>
            <a:ext cx="762000" cy="11430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81932" name="Line 12"/>
          <p:cNvSpPr>
            <a:spLocks noChangeShapeType="1"/>
          </p:cNvSpPr>
          <p:nvPr/>
        </p:nvSpPr>
        <p:spPr bwMode="auto">
          <a:xfrm flipH="1">
            <a:off x="3124200" y="3048000"/>
            <a:ext cx="1143000" cy="8382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81933" name="Text Box 13"/>
          <p:cNvSpPr txBox="1">
            <a:spLocks noChangeArrowheads="1"/>
          </p:cNvSpPr>
          <p:nvPr/>
        </p:nvSpPr>
        <p:spPr bwMode="auto">
          <a:xfrm>
            <a:off x="5562600" y="2667000"/>
            <a:ext cx="1643063" cy="58102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Jaques Dasset</a:t>
            </a:r>
          </a:p>
          <a:p>
            <a:r>
              <a:rPr lang="en-US" sz="1600"/>
              <a:t>UBIFrance</a:t>
            </a:r>
            <a:endParaRPr lang="en-AU" sz="1600"/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 flipH="1">
            <a:off x="2819400" y="3124200"/>
            <a:ext cx="2971800" cy="1371600"/>
          </a:xfrm>
          <a:prstGeom prst="line">
            <a:avLst/>
          </a:prstGeom>
          <a:noFill/>
          <a:ln w="22225">
            <a:solidFill>
              <a:srgbClr val="3300FF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n-AU"/>
          </a:p>
        </p:txBody>
      </p:sp>
      <p:sp>
        <p:nvSpPr>
          <p:cNvPr id="81936" name="Text Box 16"/>
          <p:cNvSpPr txBox="1">
            <a:spLocks noChangeArrowheads="1"/>
          </p:cNvSpPr>
          <p:nvPr/>
        </p:nvSpPr>
        <p:spPr bwMode="auto">
          <a:xfrm>
            <a:off x="1600200" y="6521450"/>
            <a:ext cx="927100" cy="33655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Sydney</a:t>
            </a:r>
            <a:endParaRPr lang="en-AU" sz="1600"/>
          </a:p>
        </p:txBody>
      </p:sp>
      <p:sp>
        <p:nvSpPr>
          <p:cNvPr id="81937" name="Text Box 17"/>
          <p:cNvSpPr txBox="1">
            <a:spLocks noChangeArrowheads="1"/>
          </p:cNvSpPr>
          <p:nvPr/>
        </p:nvSpPr>
        <p:spPr bwMode="auto">
          <a:xfrm>
            <a:off x="5562600" y="6521450"/>
            <a:ext cx="1271588" cy="33655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Melbourne</a:t>
            </a:r>
            <a:endParaRPr lang="en-A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August 2008 – </a:t>
            </a:r>
            <a:r>
              <a:rPr lang="en-AU" sz="280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5th anniversary of the </a:t>
            </a:r>
            <a:r>
              <a:rPr lang="en-AU" sz="2800" i="1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AFAS FEAST-France Fellowships</a:t>
            </a:r>
            <a:r>
              <a:rPr lang="en-AU" smtClean="0">
                <a:solidFill>
                  <a:srgbClr val="3300FF"/>
                </a:solidFill>
                <a:cs typeface="Times New Roman" charset="0"/>
              </a:rPr>
              <a:t> </a:t>
            </a:r>
            <a:endParaRPr lang="en-US" sz="240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106501" name="Picture 5" descr="R:\My Documents\AFAS\Functions\2009\30years\2008-AFFellowsh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2362200"/>
            <a:ext cx="5524500" cy="3657600"/>
          </a:xfrm>
          <a:prstGeom prst="rect">
            <a:avLst/>
          </a:prstGeom>
          <a:noFill/>
        </p:spPr>
      </p:pic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219075" y="6156325"/>
            <a:ext cx="8924925" cy="701675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 sz="1600">
                <a:solidFill>
                  <a:srgbClr val="993366"/>
                </a:solidFill>
                <a:latin typeface="Verdana" pitchFamily="34" charset="0"/>
              </a:rPr>
              <a:t>Pictured (L to R) </a:t>
            </a:r>
            <a:r>
              <a:rPr lang="en-AU" sz="1600">
                <a:solidFill>
                  <a:srgbClr val="993366"/>
                </a:solidFill>
                <a:latin typeface="Tahoma"/>
              </a:rPr>
              <a:t>–</a:t>
            </a:r>
            <a:r>
              <a:rPr lang="en-AU" sz="1600">
                <a:solidFill>
                  <a:srgbClr val="993366"/>
                </a:solidFill>
                <a:latin typeface="Verdana" pitchFamily="34" charset="0"/>
              </a:rPr>
              <a:t> Susan Patrick, John Acton, Micah Atkin, Wendy Williams, </a:t>
            </a:r>
            <a:endParaRPr lang="en-US" sz="1600">
              <a:solidFill>
                <a:srgbClr val="993366"/>
              </a:solidFill>
              <a:latin typeface="Verdana" pitchFamily="34" charset="0"/>
            </a:endParaRPr>
          </a:p>
          <a:p>
            <a:r>
              <a:rPr lang="en-AU" sz="1600">
                <a:solidFill>
                  <a:srgbClr val="993366"/>
                </a:solidFill>
                <a:latin typeface="Verdana" pitchFamily="34" charset="0"/>
              </a:rPr>
              <a:t>Peter Tol</a:t>
            </a:r>
            <a:r>
              <a:rPr lang="en-AU" sz="1600">
                <a:solidFill>
                  <a:srgbClr val="993366"/>
                </a:solidFill>
                <a:latin typeface="Tahoma"/>
              </a:rPr>
              <a:t>é</a:t>
            </a:r>
            <a:r>
              <a:rPr lang="en-AU" sz="1600">
                <a:solidFill>
                  <a:srgbClr val="993366"/>
                </a:solidFill>
                <a:latin typeface="Verdana" pitchFamily="34" charset="0"/>
              </a:rPr>
              <a:t>, Adriana Orifici, Adrian Orifici</a:t>
            </a:r>
            <a:r>
              <a:rPr lang="en-A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126876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November</a:t>
            </a:r>
            <a:r>
              <a:rPr lang="en-US" sz="2800" dirty="0" smtClean="0">
                <a:solidFill>
                  <a:srgbClr val="3300FF"/>
                </a:solidFill>
                <a:cs typeface="Times New Roman" charset="0"/>
              </a:rPr>
              <a:t> 2009 – </a:t>
            </a:r>
            <a:r>
              <a:rPr lang="en-AU" sz="2800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Energy and Sustainability Seminar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1547664" y="6165304"/>
            <a:ext cx="6229589" cy="338554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AU" sz="1600" dirty="0" smtClean="0">
                <a:solidFill>
                  <a:srgbClr val="993366"/>
                </a:solidFill>
                <a:latin typeface="Verdana" pitchFamily="34" charset="0"/>
              </a:rPr>
              <a:t>Pictured </a:t>
            </a:r>
            <a:r>
              <a:rPr lang="en-AU" sz="1600" dirty="0" smtClean="0">
                <a:solidFill>
                  <a:srgbClr val="993366"/>
                </a:solidFill>
                <a:latin typeface="Tahoma"/>
              </a:rPr>
              <a:t>– </a:t>
            </a:r>
            <a:r>
              <a:rPr lang="en-AU" sz="1600" dirty="0" smtClean="0">
                <a:solidFill>
                  <a:srgbClr val="993366"/>
                </a:solidFill>
                <a:latin typeface="Verdana" pitchFamily="34" charset="0"/>
              </a:rPr>
              <a:t>Peter </a:t>
            </a:r>
            <a:r>
              <a:rPr lang="en-AU" sz="1600" dirty="0" err="1" smtClean="0">
                <a:solidFill>
                  <a:srgbClr val="993366"/>
                </a:solidFill>
                <a:latin typeface="Verdana" pitchFamily="34" charset="0"/>
              </a:rPr>
              <a:t>Tol</a:t>
            </a:r>
            <a:r>
              <a:rPr lang="en-AU" sz="1600" dirty="0" err="1" smtClean="0">
                <a:solidFill>
                  <a:srgbClr val="993366"/>
                </a:solidFill>
                <a:latin typeface="Tahoma"/>
              </a:rPr>
              <a:t>é</a:t>
            </a:r>
            <a:r>
              <a:rPr lang="en-AU" sz="1600" dirty="0" smtClean="0">
                <a:solidFill>
                  <a:srgbClr val="993366"/>
                </a:solidFill>
                <a:latin typeface="Verdana" pitchFamily="34" charset="0"/>
              </a:rPr>
              <a:t> introducing </a:t>
            </a:r>
            <a:r>
              <a:rPr lang="en-AU" sz="1600" dirty="0" err="1" smtClean="0">
                <a:solidFill>
                  <a:srgbClr val="993366"/>
                </a:solidFill>
                <a:latin typeface="Verdana" pitchFamily="34" charset="0"/>
              </a:rPr>
              <a:t>Julien</a:t>
            </a:r>
            <a:r>
              <a:rPr lang="en-AU" sz="1600" dirty="0" smtClean="0">
                <a:solidFill>
                  <a:srgbClr val="993366"/>
                </a:solidFill>
                <a:latin typeface="Verdana" pitchFamily="34" charset="0"/>
              </a:rPr>
              <a:t> </a:t>
            </a:r>
            <a:r>
              <a:rPr lang="en-AU" sz="1600" dirty="0" err="1" smtClean="0">
                <a:solidFill>
                  <a:srgbClr val="993366"/>
                </a:solidFill>
                <a:latin typeface="Verdana" pitchFamily="34" charset="0"/>
              </a:rPr>
              <a:t>Gaschignard</a:t>
            </a:r>
            <a:endParaRPr lang="en-AU" dirty="0"/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492896"/>
            <a:ext cx="4572000" cy="3429000"/>
          </a:xfrm>
          <a:prstGeom prst="rect">
            <a:avLst/>
          </a:prstGeom>
          <a:noFill/>
          <a:ln w="22225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 May 2010 and October 2012–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Visit to The Australian Synchrotron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6" name="Picture 5" descr="Australian_Synchrot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86075" y="2752725"/>
            <a:ext cx="4046220" cy="16230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 September 2013 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Visit to The Desalination Plant in Wonthaggi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4" name="Picture 3" descr="DESAL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2636912"/>
            <a:ext cx="5080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295400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A.F.A.S. Membership Card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</a:endParaRPr>
          </a:p>
        </p:txBody>
      </p:sp>
      <p:pic>
        <p:nvPicPr>
          <p:cNvPr id="122884" name="Picture 4" descr="R:\My Documents\AFAS\Functions\2009\30years\1971-AFAS-MembershipCard-JohnAct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438400"/>
            <a:ext cx="3856038" cy="270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May 2014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Visit to The </a:t>
            </a:r>
            <a:r>
              <a:rPr lang="en-AU" dirty="0" err="1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Bostic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 Plant in Thomastown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5" name="Picture 4" descr="bostik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7612" y="3071812"/>
            <a:ext cx="1628775" cy="714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March 2015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Comparing Urban Transport in Melbourne, Genoa &amp; Amsterdam</a:t>
            </a: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6" name="Picture 5" descr="hubert-guyo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212976"/>
            <a:ext cx="3086100" cy="2057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99604" y="5877272"/>
            <a:ext cx="4897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Hubert </a:t>
            </a:r>
            <a:r>
              <a:rPr lang="en-GB" sz="1800" dirty="0" err="1" smtClean="0"/>
              <a:t>Guyot</a:t>
            </a:r>
            <a:r>
              <a:rPr lang="en-GB" sz="1800" dirty="0" smtClean="0"/>
              <a:t>, formerly CEO </a:t>
            </a:r>
            <a:r>
              <a:rPr lang="en-GB" sz="1800" dirty="0" err="1" smtClean="0"/>
              <a:t>Yarra</a:t>
            </a:r>
            <a:r>
              <a:rPr lang="en-GB" sz="1800" dirty="0" smtClean="0"/>
              <a:t> Trams</a:t>
            </a:r>
            <a:endParaRPr lang="en-A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August  2016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Visit to Michelin Australia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 in Port Melbourne</a:t>
            </a: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8" name="Picture 7" descr="michelin-main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3429000"/>
            <a:ext cx="2957513" cy="91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August  2017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Developing innovating Carbon Fibre Technologies in Geelong</a:t>
            </a: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5" name="Picture 4" descr="carbon_nex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3284984"/>
            <a:ext cx="3043238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5020" y="6093296"/>
            <a:ext cx="4666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Derek Buckingham, Director, Carbon Nexus</a:t>
            </a:r>
            <a:endParaRPr lang="en-A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March  2018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J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ean Muller </a:t>
            </a: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7" name="Picture 6" descr="Association_Jean_Mull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420888"/>
            <a:ext cx="5715000" cy="38633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August 2018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S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uez Recycling &amp; Recovery Landfill visit.</a:t>
            </a:r>
          </a:p>
          <a:p>
            <a:pPr eaLnBrk="1" hangingPunct="1">
              <a:buClr>
                <a:schemeClr val="folHlink"/>
              </a:buClr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5" name="Picture 4" descr="Batter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780928"/>
            <a:ext cx="6065044" cy="3328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43608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February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2019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R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enault Sport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.</a:t>
            </a:r>
          </a:p>
          <a:p>
            <a:pPr eaLnBrk="1" hangingPunct="1">
              <a:buClr>
                <a:schemeClr val="folHlink"/>
              </a:buClr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  <p:pic>
        <p:nvPicPr>
          <p:cNvPr id="6" name="Picture 5" descr="renault6102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6232" y="2313432"/>
            <a:ext cx="5431536" cy="2231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5157192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Presentation by </a:t>
            </a:r>
            <a:r>
              <a:rPr lang="en-GB" sz="1600" dirty="0" err="1" smtClean="0"/>
              <a:t>Jer</a:t>
            </a:r>
            <a:r>
              <a:rPr lang="fr-FR" sz="1600" dirty="0" smtClean="0"/>
              <a:t>ô</a:t>
            </a:r>
            <a:r>
              <a:rPr lang="en-GB" sz="1600" dirty="0" smtClean="0"/>
              <a:t>me Stoll, President, Renault Sport Racing</a:t>
            </a:r>
            <a:endParaRPr lang="en-A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412776"/>
            <a:ext cx="7772400" cy="502920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March 2019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– </a:t>
            </a:r>
            <a:r>
              <a:rPr lang="en-AU" dirty="0" err="1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B</a:t>
            </a:r>
            <a:r>
              <a:rPr lang="en-AU" dirty="0" err="1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ouygues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 on M</a:t>
            </a:r>
            <a:r>
              <a:rPr lang="en-AU" dirty="0" smtClean="0">
                <a:solidFill>
                  <a:srgbClr val="993366"/>
                </a:solidFill>
                <a:latin typeface="Verdana" pitchFamily="34" charset="0"/>
                <a:cs typeface="Times New Roman" charset="0"/>
              </a:rPr>
              <a:t>elbourne Metro Project</a:t>
            </a:r>
            <a:endParaRPr lang="en-US" dirty="0" smtClean="0">
              <a:solidFill>
                <a:srgbClr val="33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5949280"/>
            <a:ext cx="7138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Presentation by </a:t>
            </a:r>
            <a:r>
              <a:rPr lang="en-GB" sz="1600" dirty="0" err="1" smtClean="0"/>
              <a:t>Seved</a:t>
            </a:r>
            <a:r>
              <a:rPr lang="en-GB" sz="1600" dirty="0" smtClean="0"/>
              <a:t> Robin, CEO </a:t>
            </a:r>
            <a:r>
              <a:rPr lang="en-GB" sz="1600" dirty="0" err="1" smtClean="0"/>
              <a:t>Bouygues</a:t>
            </a:r>
            <a:r>
              <a:rPr lang="en-GB" sz="1600" dirty="0" smtClean="0"/>
              <a:t> Construction Australia</a:t>
            </a:r>
            <a:endParaRPr lang="en-AU" sz="1600" dirty="0"/>
          </a:p>
        </p:txBody>
      </p:sp>
      <p:pic>
        <p:nvPicPr>
          <p:cNvPr id="10" name="Picture 9" descr="Melbourne_Metro_Tunnel_Projec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2708920"/>
            <a:ext cx="3700463" cy="2771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412776"/>
            <a:ext cx="7772400" cy="5029200"/>
          </a:xfrm>
        </p:spPr>
        <p:txBody>
          <a:bodyPr/>
          <a:lstStyle/>
          <a:p>
            <a:pPr algn="ctr" eaLnBrk="1" hangingPunct="1">
              <a:buClr>
                <a:schemeClr val="folHlink"/>
              </a:buClr>
              <a:buNone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	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AFAS Fellows 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2012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Prof.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Hai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 L Vu,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Sharath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Sriram</a:t>
            </a:r>
            <a:endParaRPr lang="en-US" sz="2400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2013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Dr Arthur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Nasis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, Dr Jennifer Pilgrim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2014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Dr Greg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Knowls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, Dr Jacqueline Pearson </a:t>
            </a: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2015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Danielle Ingle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2016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Dr Christian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Gunawan</a:t>
            </a:r>
            <a:endParaRPr lang="en-US" sz="2400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2017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Dr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Ludovic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 </a:t>
            </a:r>
            <a:r>
              <a:rPr lang="en-US" sz="2400" dirty="0" err="1" smtClean="0">
                <a:solidFill>
                  <a:srgbClr val="3300FF"/>
                </a:solidFill>
                <a:cs typeface="Times New Roman" charset="0"/>
              </a:rPr>
              <a:t>Dumee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2018	</a:t>
            </a:r>
            <a:r>
              <a:rPr lang="en-US" sz="2400" dirty="0" smtClean="0">
                <a:solidFill>
                  <a:srgbClr val="3300FF"/>
                </a:solidFill>
                <a:cs typeface="Times New Roman" charset="0"/>
              </a:rPr>
              <a:t>Dr Nicholas Welch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eaLnBrk="1" hangingPunct="1">
              <a:buClr>
                <a:schemeClr val="folHlink"/>
              </a:buClr>
              <a:buNone/>
            </a:pPr>
            <a:endParaRPr lang="en-US" dirty="0" smtClean="0">
              <a:solidFill>
                <a:srgbClr val="33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Presidents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Don Swingler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Ken Bowman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Tom Rado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George Bolz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David Wynn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John Acton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Peter Tol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é (Current)</a:t>
            </a: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Celebrating 30 years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0065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January 1979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First meeting of Interim Committee of </a:t>
            </a:r>
            <a:r>
              <a:rPr lang="en-US" sz="2000" b="1" smtClean="0">
                <a:solidFill>
                  <a:srgbClr val="3300FF"/>
                </a:solidFill>
                <a:cs typeface="Times New Roman" charset="0"/>
              </a:rPr>
              <a:t>Australian French Association of Professional &amp; Technical Specialists</a:t>
            </a: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elected Don Swingler Chairman; Tom Rado Secretary; George Bolz Treasurer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March 1979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First Function - Social get together of “anciens stagiaires” at Alliance Fran</a:t>
            </a:r>
            <a:r>
              <a:rPr lang="fr-FR" sz="2000" smtClean="0">
                <a:solidFill>
                  <a:srgbClr val="3300FF"/>
                </a:solidFill>
                <a:cs typeface="Times New Roman" charset="0"/>
              </a:rPr>
              <a:t>ç</a:t>
            </a: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aise, Armadale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March 1980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First AGM - Election of Ken Bowman, President; George Bolz, Secretary; Geoff Brann, Treasurer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AU" sz="2400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Secretaries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Tom Rado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Jean-Pierre Gutiere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Patricia Polites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David Wynn 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Ted Fish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George Bolz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Philippe Lesage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Fran</a:t>
            </a:r>
            <a:r>
              <a:rPr lang="fr-FR" smtClean="0">
                <a:solidFill>
                  <a:srgbClr val="3300FF"/>
                </a:solidFill>
                <a:cs typeface="Times New Roman" charset="0"/>
              </a:rPr>
              <a:t>ç</a:t>
            </a:r>
            <a:r>
              <a:rPr lang="en-US" smtClean="0">
                <a:solidFill>
                  <a:srgbClr val="3300FF"/>
                </a:solidFill>
                <a:cs typeface="Times New Roman" charset="0"/>
              </a:rPr>
              <a:t>ois Malherbe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Philippe Lesage (Current)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Treasurers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George 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Bolz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Geoff Brann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David Wynn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Tom 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Rado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Richard Jones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George 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Bolz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Nick 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Garnham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Peter 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Tol</a:t>
            </a:r>
            <a:r>
              <a:rPr lang="fr-FR" dirty="0" smtClean="0">
                <a:solidFill>
                  <a:srgbClr val="3300FF"/>
                </a:solidFill>
                <a:cs typeface="Times New Roman" charset="0"/>
              </a:rPr>
              <a:t>é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(Current)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dirty="0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</a:t>
            </a:r>
            <a:r>
              <a:rPr lang="en-US" dirty="0" smtClean="0"/>
              <a:t>40 </a:t>
            </a:r>
            <a:r>
              <a:rPr lang="en-US" dirty="0" smtClean="0"/>
              <a:t>years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Summary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185 meetings</a:t>
            </a:r>
            <a:endParaRPr lang="en-US" sz="2000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Close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cooperation with Alliance Fran</a:t>
            </a:r>
            <a:r>
              <a:rPr lang="fr-FR" dirty="0" smtClean="0">
                <a:solidFill>
                  <a:srgbClr val="3300FF"/>
                </a:solidFill>
                <a:cs typeface="Times New Roman" charset="0"/>
              </a:rPr>
              <a:t>ça</a:t>
            </a:r>
            <a:r>
              <a:rPr lang="en-US" dirty="0" err="1" smtClean="0">
                <a:solidFill>
                  <a:srgbClr val="3300FF"/>
                </a:solidFill>
                <a:cs typeface="Times New Roman" charset="0"/>
              </a:rPr>
              <a:t>ise</a:t>
            </a:r>
            <a:endParaRPr lang="en-US" dirty="0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40 Annual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Dinners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Big thanks to Philippe Lesage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Most popular topics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Transport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Food </a:t>
            </a: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&amp; wine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Motor sport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rgbClr val="3300FF"/>
                </a:solidFill>
                <a:cs typeface="Times New Roman" charset="0"/>
              </a:rPr>
              <a:t> Communications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endParaRPr lang="en-AU" dirty="0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524000" y="1905000"/>
            <a:ext cx="7391400" cy="1143000"/>
          </a:xfrm>
        </p:spPr>
        <p:txBody>
          <a:bodyPr/>
          <a:lstStyle/>
          <a:p>
            <a:pPr eaLnBrk="1" hangingPunct="1"/>
            <a:r>
              <a:rPr lang="en-AU" sz="3600" smtClean="0">
                <a:latin typeface="Forte" pitchFamily="66" charset="0"/>
              </a:rPr>
              <a:t>Australian French Association </a:t>
            </a:r>
            <a:r>
              <a:rPr lang="en-US" sz="3600" smtClean="0">
                <a:latin typeface="Forte" pitchFamily="66" charset="0"/>
              </a:rPr>
              <a:t>for</a:t>
            </a:r>
            <a:r>
              <a:rPr lang="en-AU" sz="3600" smtClean="0">
                <a:latin typeface="Forte" pitchFamily="66" charset="0"/>
              </a:rPr>
              <a:t> Science and Technology Inc.</a:t>
            </a:r>
            <a:endParaRPr lang="en-US" sz="3600" smtClean="0">
              <a:latin typeface="Forte" pitchFamily="66" charset="0"/>
            </a:endParaRP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371600" y="3581400"/>
            <a:ext cx="6477000" cy="2743200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endParaRPr lang="en-US" sz="6000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US" sz="6000" smtClean="0"/>
              <a:t>Thank you!</a:t>
            </a:r>
            <a:r>
              <a:rPr lang="en-AU" smtClean="0"/>
              <a:t> 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006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September 1980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First Visit - Renault Australia assembly plant, Heidelberg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February 1982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First Seminar – “High Speed Rail Transport” at Clunies Ross House.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March 1989</a:t>
            </a:r>
          </a:p>
          <a:p>
            <a:pPr lvl="2" eaLnBrk="1" hangingPunct="1">
              <a:lnSpc>
                <a:spcPct val="90000"/>
              </a:lnSpc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Cocktail Party to celebrate 10 years of AFAS activities at home of French Trade Commissioner, Mme Christiane Castagnet-Melchior</a:t>
            </a:r>
          </a:p>
          <a:p>
            <a:pPr lvl="1" eaLnBrk="1" hangingPunct="1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0065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October 1991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“French Environmental Technology”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September 1992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“Teletel: The French Videotex System”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May 1993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“Energy &amp; Waste Management”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December 1993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“Keeping in Touch”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0065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800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March 1996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Talk – French technology dominates Formula One – Renault Sport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October 1998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Seminar – “Transport: Infrastructure, Systems &amp; Privatisation”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December 1999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Last meeting for the millenium – 20 years of AFAS activities </a:t>
            </a:r>
          </a:p>
          <a:p>
            <a:pPr lvl="1" eaLnBrk="1" hangingPunct="1">
              <a:buFont typeface="Wingdings" pitchFamily="2" charset="2"/>
              <a:buChar char="q"/>
            </a:pPr>
            <a:r>
              <a:rPr lang="en-US" sz="2400" smtClean="0">
                <a:solidFill>
                  <a:srgbClr val="3300FF"/>
                </a:solidFill>
                <a:cs typeface="Times New Roman" charset="0"/>
              </a:rPr>
              <a:t>March 2000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z="2000" smtClean="0">
                <a:solidFill>
                  <a:srgbClr val="3300FF"/>
                </a:solidFill>
                <a:cs typeface="Times New Roman" charset="0"/>
              </a:rPr>
              <a:t> Seminar – “Wine &amp; Vine Technologies” (Held in Adelaide, Melbourne &amp; Sydney)</a:t>
            </a:r>
            <a:endParaRPr lang="en-AU" sz="2000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371600"/>
            <a:ext cx="7772400" cy="5200650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March 2000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Incorporation of AFAS as a non-profit, non-trading Organisation under Victorian Association Incorporation Act 1981 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June 2001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Election of Tom Rado as first Honorary Life Member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July 2002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Change of name to “Australian French Association of Science and Technology”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Celebrating 40 years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38200" y="1643063"/>
            <a:ext cx="7772400" cy="4929187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Highlights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May 2003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Inaugural meeting of Victorian chapter of FEAST-France at University of Melbourne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June 2003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“Smart security solutions for a changing environment”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June 2004</a:t>
            </a:r>
          </a:p>
          <a:p>
            <a:pPr lvl="2" eaLnBrk="1" hangingPunct="1">
              <a:buFont typeface="Wingdings" pitchFamily="2" charset="2"/>
              <a:buChar char="q"/>
            </a:pPr>
            <a:r>
              <a:rPr lang="en-US" smtClean="0">
                <a:solidFill>
                  <a:srgbClr val="3300FF"/>
                </a:solidFill>
                <a:cs typeface="Times New Roman" charset="0"/>
              </a:rPr>
              <a:t> Seminar – “From Home Automation to Smart Home” </a:t>
            </a: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None/>
            </a:pPr>
            <a:endParaRPr lang="en-US" smtClean="0">
              <a:solidFill>
                <a:srgbClr val="3300FF"/>
              </a:solidFill>
              <a:cs typeface="Times New Roman" charset="0"/>
            </a:endParaRPr>
          </a:p>
          <a:p>
            <a:pPr lvl="1" eaLnBrk="1" hangingPunct="1">
              <a:buClr>
                <a:schemeClr val="folHlink"/>
              </a:buClr>
              <a:buFont typeface="Wingdings" pitchFamily="2" charset="2"/>
              <a:buChar char="q"/>
            </a:pPr>
            <a:endParaRPr lang="en-AU" smtClean="0">
              <a:solidFill>
                <a:srgbClr val="3300FF"/>
              </a:solidFill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fas1">
  <a:themeElements>
    <a:clrScheme name="afas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afas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3300FF"/>
          </a:solidFill>
          <a:prstDash val="solid"/>
          <a:miter lim="800000"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2225" cap="flat" cmpd="sng" algn="ctr">
          <a:solidFill>
            <a:srgbClr val="3300FF"/>
          </a:solidFill>
          <a:prstDash val="solid"/>
          <a:miter lim="800000"/>
          <a:headEnd type="none" w="med" len="med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afas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fas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as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as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fas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as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fas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Settings\johna\Application Data\Microsoft\Templates\afas1.pot</Template>
  <TotalTime>2710</TotalTime>
  <Words>932</Words>
  <Application>Microsoft Office PowerPoint</Application>
  <PresentationFormat>On-screen Show (4:3)</PresentationFormat>
  <Paragraphs>350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afas1</vt:lpstr>
      <vt:lpstr>Australian French Association for Science and Technology Inc.</vt:lpstr>
      <vt:lpstr>Celebrating 40 years</vt:lpstr>
      <vt:lpstr>Celebrating 40 years</vt:lpstr>
      <vt:lpstr>Celebrating 30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Celebrating 40 years</vt:lpstr>
      <vt:lpstr>Australian French Association for Science and Technology Inc.</vt:lpstr>
    </vt:vector>
  </TitlesOfParts>
  <Company>Truseena Pty Ltd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AFAS</dc:title>
  <dc:creator>John Acton</dc:creator>
  <cp:lastModifiedBy>johna</cp:lastModifiedBy>
  <cp:revision>168</cp:revision>
  <dcterms:created xsi:type="dcterms:W3CDTF">2002-07-02T12:52:43Z</dcterms:created>
  <dcterms:modified xsi:type="dcterms:W3CDTF">2019-09-13T03:03:27Z</dcterms:modified>
</cp:coreProperties>
</file>